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m4a" ContentType="audio/mp4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42"/>
  </p:notesMasterIdLst>
  <p:sldIdLst>
    <p:sldId id="256" r:id="rId3"/>
    <p:sldId id="551" r:id="rId4"/>
    <p:sldId id="541" r:id="rId5"/>
    <p:sldId id="518" r:id="rId6"/>
    <p:sldId id="414" r:id="rId7"/>
    <p:sldId id="522" r:id="rId8"/>
    <p:sldId id="558" r:id="rId9"/>
    <p:sldId id="525" r:id="rId10"/>
    <p:sldId id="526" r:id="rId11"/>
    <p:sldId id="527" r:id="rId12"/>
    <p:sldId id="561" r:id="rId13"/>
    <p:sldId id="529" r:id="rId14"/>
    <p:sldId id="565" r:id="rId15"/>
    <p:sldId id="563" r:id="rId16"/>
    <p:sldId id="700" r:id="rId17"/>
    <p:sldId id="548" r:id="rId18"/>
    <p:sldId id="503" r:id="rId19"/>
    <p:sldId id="625" r:id="rId20"/>
    <p:sldId id="634" r:id="rId21"/>
    <p:sldId id="377" r:id="rId22"/>
    <p:sldId id="703" r:id="rId23"/>
    <p:sldId id="699" r:id="rId24"/>
    <p:sldId id="668" r:id="rId25"/>
    <p:sldId id="662" r:id="rId26"/>
    <p:sldId id="611" r:id="rId27"/>
    <p:sldId id="612" r:id="rId28"/>
    <p:sldId id="613" r:id="rId29"/>
    <p:sldId id="614" r:id="rId30"/>
    <p:sldId id="615" r:id="rId31"/>
    <p:sldId id="616" r:id="rId32"/>
    <p:sldId id="623" r:id="rId33"/>
    <p:sldId id="617" r:id="rId34"/>
    <p:sldId id="698" r:id="rId35"/>
    <p:sldId id="663" r:id="rId36"/>
    <p:sldId id="618" r:id="rId37"/>
    <p:sldId id="619" r:id="rId38"/>
    <p:sldId id="621" r:id="rId39"/>
    <p:sldId id="622" r:id="rId40"/>
    <p:sldId id="418" r:id="rId4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ry Huang" initials="HH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DD137B"/>
    <a:srgbClr val="00458D"/>
    <a:srgbClr val="B4B4B4"/>
    <a:srgbClr val="A5A5A5"/>
    <a:srgbClr val="808080"/>
    <a:srgbClr val="DD127B"/>
    <a:srgbClr val="FFFFFF"/>
    <a:srgbClr val="009EA0"/>
    <a:srgbClr val="EAEFF7"/>
    <a:srgbClr val="46467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0" autoAdjust="0"/>
    <p:restoredTop sz="89951" autoAdjust="0"/>
  </p:normalViewPr>
  <p:slideViewPr>
    <p:cSldViewPr snapToGrid="0">
      <p:cViewPr>
        <p:scale>
          <a:sx n="70" d="100"/>
          <a:sy n="70" d="100"/>
        </p:scale>
        <p:origin x="-336" y="156"/>
      </p:cViewPr>
      <p:guideLst>
        <p:guide orient="horz" pos="2261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4DAFD-2105-4CE0-B8E9-260A5BC246A1}" type="doc">
      <dgm:prSet loTypeId="urn:microsoft.com/office/officeart/2005/8/layout/hList9#1" loCatId="list" qsTypeId="urn:microsoft.com/office/officeart/2005/8/quickstyle/simple2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A218E71-45DC-47B7-8E4F-BA37BAAEB0B3}">
      <dgm:prSet phldrT="[文本]"/>
      <dgm:spPr/>
      <dgm:t>
        <a:bodyPr/>
        <a:lstStyle/>
        <a:p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分类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48724877-CAFD-416A-93E3-DD7FF92B70B6}" type="parTrans" cxnId="{88EBADFC-DA71-4810-AB8A-D29D78659D4D}">
      <dgm:prSet/>
      <dgm:spPr/>
      <dgm:t>
        <a:bodyPr/>
        <a:lstStyle/>
        <a:p>
          <a:endParaRPr lang="zh-CN" altLang="en-US"/>
        </a:p>
      </dgm:t>
    </dgm:pt>
    <dgm:pt modelId="{B03D1DBF-5F45-4020-AEE5-53DA78C37243}" type="sibTrans" cxnId="{88EBADFC-DA71-4810-AB8A-D29D78659D4D}">
      <dgm:prSet/>
      <dgm:spPr/>
      <dgm:t>
        <a:bodyPr/>
        <a:lstStyle/>
        <a:p>
          <a:endParaRPr lang="zh-CN" altLang="en-US"/>
        </a:p>
      </dgm:t>
    </dgm:pt>
    <dgm:pt modelId="{CD7163E7-3827-4DC3-A085-79C63FAAF056}">
      <dgm:prSet phldrT="[文本]"/>
      <dgm:spPr/>
      <dgm:t>
        <a:bodyPr/>
        <a:lstStyle/>
        <a:p>
          <a:r>
            <a:rPr lang="en-US" altLang="zh-CN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α-</a:t>
          </a:r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地中海贫血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07FD5D0A-135C-451A-B2E6-61590FB49820}" type="parTrans" cxnId="{D8E58638-FA99-414B-AA5C-22C006FEA88F}">
      <dgm:prSet/>
      <dgm:spPr/>
      <dgm:t>
        <a:bodyPr/>
        <a:lstStyle/>
        <a:p>
          <a:endParaRPr lang="zh-CN" altLang="en-US"/>
        </a:p>
      </dgm:t>
    </dgm:pt>
    <dgm:pt modelId="{806959D9-393E-4D50-B182-1D103E9B1646}" type="sibTrans" cxnId="{D8E58638-FA99-414B-AA5C-22C006FEA88F}">
      <dgm:prSet/>
      <dgm:spPr/>
      <dgm:t>
        <a:bodyPr/>
        <a:lstStyle/>
        <a:p>
          <a:endParaRPr lang="zh-CN" altLang="en-US"/>
        </a:p>
      </dgm:t>
    </dgm:pt>
    <dgm:pt modelId="{2EE92666-54AE-4D4C-A3F5-E3788101335F}">
      <dgm:prSet phldrT="[文本]"/>
      <dgm:spPr/>
      <dgm:t>
        <a:bodyPr/>
        <a:lstStyle/>
        <a:p>
          <a:r>
            <a: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特点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104F5C1A-C60B-421F-8E3A-8AE618D98F12}" type="parTrans" cxnId="{06BD67E9-DF8B-4801-ABAD-AF778B04A81F}">
      <dgm:prSet/>
      <dgm:spPr/>
      <dgm:t>
        <a:bodyPr/>
        <a:lstStyle/>
        <a:p>
          <a:endParaRPr lang="zh-CN" altLang="en-US"/>
        </a:p>
      </dgm:t>
    </dgm:pt>
    <dgm:pt modelId="{BAB44616-87DD-4793-AEF5-51EE55239BF6}" type="sibTrans" cxnId="{06BD67E9-DF8B-4801-ABAD-AF778B04A81F}">
      <dgm:prSet/>
      <dgm:spPr/>
      <dgm:t>
        <a:bodyPr/>
        <a:lstStyle/>
        <a:p>
          <a:endParaRPr lang="zh-CN" altLang="en-US"/>
        </a:p>
      </dgm:t>
    </dgm:pt>
    <dgm:pt modelId="{FCDB9064-1DCD-407E-A1D3-0BBFDE2B06DC}">
      <dgm:prSet/>
      <dgm:spPr/>
      <dgm:t>
        <a:bodyPr/>
        <a:lstStyle/>
        <a:p>
          <a:r>
            <a:rPr lang="en-US" altLang="zh-CN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β-</a:t>
          </a:r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地中海贫血</a:t>
          </a:r>
          <a:endParaRPr lang="en-US" altLang="zh-CN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9880D8D1-B881-483D-B0DD-87503E0776F7}" type="parTrans" cxnId="{1512A105-5BEC-44C5-9C0C-1E53CACEB99F}">
      <dgm:prSet/>
      <dgm:spPr/>
      <dgm:t>
        <a:bodyPr/>
        <a:lstStyle/>
        <a:p>
          <a:endParaRPr lang="zh-CN" altLang="en-US"/>
        </a:p>
      </dgm:t>
    </dgm:pt>
    <dgm:pt modelId="{6EFAFAB1-BE3F-4E3B-8C75-4727E34F5978}" type="sibTrans" cxnId="{1512A105-5BEC-44C5-9C0C-1E53CACEB99F}">
      <dgm:prSet/>
      <dgm:spPr/>
      <dgm:t>
        <a:bodyPr/>
        <a:lstStyle/>
        <a:p>
          <a:endParaRPr lang="zh-CN" altLang="en-US"/>
        </a:p>
      </dgm:t>
    </dgm:pt>
    <dgm:pt modelId="{D0327E71-4D9B-4B4B-BCA5-147A990DD144}">
      <dgm:prSet phldrT="[文本]"/>
      <dgm:spPr/>
      <dgm:t>
        <a:bodyPr/>
        <a:lstStyle/>
        <a:p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地区差异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AA8397B9-91A7-4BA8-BDBF-B6196D8B5001}">
      <dgm:prSet phldrT="[文本]"/>
      <dgm:spPr/>
      <dgm:t>
        <a:bodyPr/>
        <a:lstStyle/>
        <a:p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具有明显的种族差异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112A69D8-4907-4700-9937-3ECF9789A9CF}" type="sibTrans" cxnId="{8F1DEA6C-51F6-4FB3-BBCA-32456B1F5816}">
      <dgm:prSet/>
      <dgm:spPr/>
      <dgm:t>
        <a:bodyPr/>
        <a:lstStyle/>
        <a:p>
          <a:endParaRPr lang="zh-CN" altLang="en-US"/>
        </a:p>
      </dgm:t>
    </dgm:pt>
    <dgm:pt modelId="{0BF88A13-DCAD-43DB-BA9E-9F503FEEBE25}" type="parTrans" cxnId="{8F1DEA6C-51F6-4FB3-BBCA-32456B1F5816}">
      <dgm:prSet/>
      <dgm:spPr/>
      <dgm:t>
        <a:bodyPr/>
        <a:lstStyle/>
        <a:p>
          <a:endParaRPr lang="zh-CN" altLang="en-US"/>
        </a:p>
      </dgm:t>
    </dgm:pt>
    <dgm:pt modelId="{30F8C16D-D3AB-489D-A0FF-12786ABB5074}" type="sibTrans" cxnId="{C56FD6EF-B1B6-48D8-B93A-2DD37132A3E9}">
      <dgm:prSet/>
      <dgm:spPr/>
      <dgm:t>
        <a:bodyPr/>
        <a:lstStyle/>
        <a:p>
          <a:endParaRPr lang="zh-CN" altLang="en-US"/>
        </a:p>
      </dgm:t>
    </dgm:pt>
    <dgm:pt modelId="{80622C7B-8EFA-4EA9-8EFC-905C3B09725C}" type="parTrans" cxnId="{C56FD6EF-B1B6-48D8-B93A-2DD37132A3E9}">
      <dgm:prSet/>
      <dgm:spPr/>
      <dgm:t>
        <a:bodyPr/>
        <a:lstStyle/>
        <a:p>
          <a:endParaRPr lang="zh-CN" altLang="en-US"/>
        </a:p>
      </dgm:t>
    </dgm:pt>
    <dgm:pt modelId="{E76E9D2B-EBB6-42BA-A51E-D08BF5E5808A}">
      <dgm:prSet/>
      <dgm:spPr/>
      <dgm:t>
        <a:bodyPr/>
        <a:lstStyle/>
        <a:p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中型地贫致残</a:t>
          </a:r>
          <a:endParaRPr lang="pt-BR" altLang="zh-CN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9C889DB6-0D8D-4022-A402-65959BACEFE1}">
      <dgm:prSet phldrT="[文本]"/>
      <dgm:spPr/>
      <dgm:t>
        <a:bodyPr/>
        <a:lstStyle/>
        <a:p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重型地贫致死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9E4D568E-4981-42C4-9038-D65FB668916A}">
      <dgm:prSet phldrT="[文本]"/>
      <dgm:spPr/>
      <dgm:t>
        <a:bodyPr/>
        <a:lstStyle/>
        <a:p>
          <a:r>
            <a: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危害</a:t>
          </a:r>
          <a:endParaRPr lang="zh-CN" altLang="en-US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gm:t>
    </dgm:pt>
    <dgm:pt modelId="{AD0415F2-BBED-4A0B-A741-7AFDDCD15F2F}" type="sibTrans" cxnId="{EF31720D-04DA-4D45-AEA3-88AD440649C9}">
      <dgm:prSet/>
      <dgm:spPr/>
      <dgm:t>
        <a:bodyPr/>
        <a:lstStyle/>
        <a:p>
          <a:endParaRPr lang="zh-CN" altLang="en-US"/>
        </a:p>
      </dgm:t>
    </dgm:pt>
    <dgm:pt modelId="{CD59A7BE-02C7-4A03-9DD2-09897F4ECD61}" type="parTrans" cxnId="{EF31720D-04DA-4D45-AEA3-88AD440649C9}">
      <dgm:prSet/>
      <dgm:spPr/>
      <dgm:t>
        <a:bodyPr/>
        <a:lstStyle/>
        <a:p>
          <a:endParaRPr lang="zh-CN" altLang="en-US"/>
        </a:p>
      </dgm:t>
    </dgm:pt>
    <dgm:pt modelId="{B6644EFC-7D97-43FF-B334-FB005243E667}" type="sibTrans" cxnId="{64CD7AD9-7CAA-46C6-954E-6DC64CBE2BAD}">
      <dgm:prSet/>
      <dgm:spPr/>
      <dgm:t>
        <a:bodyPr/>
        <a:lstStyle/>
        <a:p>
          <a:endParaRPr lang="zh-CN" altLang="en-US"/>
        </a:p>
      </dgm:t>
    </dgm:pt>
    <dgm:pt modelId="{915CD4EE-B8DD-4B6C-8577-F19753D07E70}" type="parTrans" cxnId="{64CD7AD9-7CAA-46C6-954E-6DC64CBE2BAD}">
      <dgm:prSet/>
      <dgm:spPr/>
      <dgm:t>
        <a:bodyPr/>
        <a:lstStyle/>
        <a:p>
          <a:endParaRPr lang="zh-CN" altLang="en-US"/>
        </a:p>
      </dgm:t>
    </dgm:pt>
    <dgm:pt modelId="{DC44B274-25D9-4A9B-8221-51502DF70BCB}" type="sibTrans" cxnId="{79960361-3540-484C-BC28-95EAD7F1966A}">
      <dgm:prSet/>
      <dgm:spPr/>
      <dgm:t>
        <a:bodyPr/>
        <a:lstStyle/>
        <a:p>
          <a:endParaRPr lang="zh-CN" altLang="en-US"/>
        </a:p>
      </dgm:t>
    </dgm:pt>
    <dgm:pt modelId="{ECC4CEA6-D848-491E-B066-2F37DA340E87}" type="parTrans" cxnId="{79960361-3540-484C-BC28-95EAD7F1966A}">
      <dgm:prSet/>
      <dgm:spPr/>
      <dgm:t>
        <a:bodyPr/>
        <a:lstStyle/>
        <a:p>
          <a:endParaRPr lang="zh-CN" altLang="en-US"/>
        </a:p>
      </dgm:t>
    </dgm:pt>
    <dgm:pt modelId="{EB10D1E1-A7FC-4315-B282-8C6978C5EFB3}" type="pres">
      <dgm:prSet presAssocID="{37D4DAFD-2105-4CE0-B8E9-260A5BC246A1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CDE056C-D176-4F09-80AD-FF4F2043E2CC}" type="pres">
      <dgm:prSet presAssocID="{4A218E71-45DC-47B7-8E4F-BA37BAAEB0B3}" presName="posSpace" presStyleCnt="0"/>
      <dgm:spPr/>
    </dgm:pt>
    <dgm:pt modelId="{A3A98644-030A-4AE3-8060-D2BDA6FB7595}" type="pres">
      <dgm:prSet presAssocID="{4A218E71-45DC-47B7-8E4F-BA37BAAEB0B3}" presName="vertFlow" presStyleCnt="0"/>
      <dgm:spPr/>
    </dgm:pt>
    <dgm:pt modelId="{56860909-CF0E-4107-A347-8D841CC2A5CB}" type="pres">
      <dgm:prSet presAssocID="{4A218E71-45DC-47B7-8E4F-BA37BAAEB0B3}" presName="topSpace" presStyleCnt="0"/>
      <dgm:spPr/>
    </dgm:pt>
    <dgm:pt modelId="{8FDE50AD-6AC4-46CD-AA23-DE9DED757D81}" type="pres">
      <dgm:prSet presAssocID="{4A218E71-45DC-47B7-8E4F-BA37BAAEB0B3}" presName="firstComp" presStyleCnt="0"/>
      <dgm:spPr/>
    </dgm:pt>
    <dgm:pt modelId="{E5CA1476-99A9-4440-8FA1-7151583580F0}" type="pres">
      <dgm:prSet presAssocID="{4A218E71-45DC-47B7-8E4F-BA37BAAEB0B3}" presName="firstChild" presStyleLbl="bgAccFollowNode1" presStyleIdx="0" presStyleCnt="6"/>
      <dgm:spPr/>
      <dgm:t>
        <a:bodyPr/>
        <a:lstStyle/>
        <a:p>
          <a:endParaRPr lang="zh-CN" altLang="en-US"/>
        </a:p>
      </dgm:t>
    </dgm:pt>
    <dgm:pt modelId="{397EF5B1-2A62-4083-A4EC-1F97E0EFD49A}" type="pres">
      <dgm:prSet presAssocID="{4A218E71-45DC-47B7-8E4F-BA37BAAEB0B3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0AAC96-E0BD-498A-B3F2-F61EBB812BBC}" type="pres">
      <dgm:prSet presAssocID="{FCDB9064-1DCD-407E-A1D3-0BBFDE2B06DC}" presName="comp" presStyleCnt="0"/>
      <dgm:spPr/>
    </dgm:pt>
    <dgm:pt modelId="{C089B5AE-B5E3-471E-9D8B-81AD84DA2DDA}" type="pres">
      <dgm:prSet presAssocID="{FCDB9064-1DCD-407E-A1D3-0BBFDE2B06DC}" presName="child" presStyleLbl="bgAccFollowNode1" presStyleIdx="1" presStyleCnt="6"/>
      <dgm:spPr/>
      <dgm:t>
        <a:bodyPr/>
        <a:lstStyle/>
        <a:p>
          <a:endParaRPr lang="zh-CN" altLang="en-US"/>
        </a:p>
      </dgm:t>
    </dgm:pt>
    <dgm:pt modelId="{5D1506A5-A560-4BB3-8CF0-57D33E6ADEF5}" type="pres">
      <dgm:prSet presAssocID="{FCDB9064-1DCD-407E-A1D3-0BBFDE2B06DC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50FB62-A64D-4747-8918-180A7BA1F829}" type="pres">
      <dgm:prSet presAssocID="{4A218E71-45DC-47B7-8E4F-BA37BAAEB0B3}" presName="negSpace" presStyleCnt="0"/>
      <dgm:spPr/>
    </dgm:pt>
    <dgm:pt modelId="{AFB9BF28-7699-4602-87BD-E18D8DA722D5}" type="pres">
      <dgm:prSet presAssocID="{4A218E71-45DC-47B7-8E4F-BA37BAAEB0B3}" presName="circle" presStyleLbl="node1" presStyleIdx="0" presStyleCnt="3"/>
      <dgm:spPr/>
      <dgm:t>
        <a:bodyPr/>
        <a:lstStyle/>
        <a:p>
          <a:endParaRPr lang="zh-CN" altLang="en-US"/>
        </a:p>
      </dgm:t>
    </dgm:pt>
    <dgm:pt modelId="{BA7E26BF-D895-42CA-A026-EDBB271A3FBB}" type="pres">
      <dgm:prSet presAssocID="{B03D1DBF-5F45-4020-AEE5-53DA78C37243}" presName="transSpace" presStyleCnt="0"/>
      <dgm:spPr/>
    </dgm:pt>
    <dgm:pt modelId="{1C11156C-61A2-4673-BDEF-73A1F3C3C93D}" type="pres">
      <dgm:prSet presAssocID="{2EE92666-54AE-4D4C-A3F5-E3788101335F}" presName="posSpace" presStyleCnt="0"/>
      <dgm:spPr/>
    </dgm:pt>
    <dgm:pt modelId="{78D18D21-648A-4E64-A1AA-088B6ACACA96}" type="pres">
      <dgm:prSet presAssocID="{2EE92666-54AE-4D4C-A3F5-E3788101335F}" presName="vertFlow" presStyleCnt="0"/>
      <dgm:spPr/>
    </dgm:pt>
    <dgm:pt modelId="{DD288FA9-E093-4380-A9B3-043F8EB0128C}" type="pres">
      <dgm:prSet presAssocID="{2EE92666-54AE-4D4C-A3F5-E3788101335F}" presName="topSpace" presStyleCnt="0"/>
      <dgm:spPr/>
    </dgm:pt>
    <dgm:pt modelId="{93D66620-B6DC-46FD-A10F-14D7B159FFF4}" type="pres">
      <dgm:prSet presAssocID="{2EE92666-54AE-4D4C-A3F5-E3788101335F}" presName="firstComp" presStyleCnt="0"/>
      <dgm:spPr/>
    </dgm:pt>
    <dgm:pt modelId="{92AF5EBD-A16C-43EC-85E4-F6BCD5E40E5B}" type="pres">
      <dgm:prSet presAssocID="{2EE92666-54AE-4D4C-A3F5-E3788101335F}" presName="firstChild" presStyleLbl="bgAccFollowNode1" presStyleIdx="2" presStyleCnt="6"/>
      <dgm:spPr/>
      <dgm:t>
        <a:bodyPr/>
        <a:lstStyle/>
        <a:p>
          <a:endParaRPr lang="zh-CN" altLang="en-US"/>
        </a:p>
      </dgm:t>
    </dgm:pt>
    <dgm:pt modelId="{5054BBE2-578D-42C9-AC40-E23ADC5288F3}" type="pres">
      <dgm:prSet presAssocID="{2EE92666-54AE-4D4C-A3F5-E3788101335F}" presName="first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1AEF96-AF69-4521-A407-909E0559B1C4}" type="pres">
      <dgm:prSet presAssocID="{D0327E71-4D9B-4B4B-BCA5-147A990DD144}" presName="comp" presStyleCnt="0"/>
      <dgm:spPr/>
    </dgm:pt>
    <dgm:pt modelId="{907D76B1-87CC-4F8F-A1A9-4B253F0B64AA}" type="pres">
      <dgm:prSet presAssocID="{D0327E71-4D9B-4B4B-BCA5-147A990DD144}" presName="child" presStyleLbl="bgAccFollowNode1" presStyleIdx="3" presStyleCnt="6"/>
      <dgm:spPr/>
      <dgm:t>
        <a:bodyPr/>
        <a:lstStyle/>
        <a:p>
          <a:endParaRPr lang="zh-CN" altLang="en-US"/>
        </a:p>
      </dgm:t>
    </dgm:pt>
    <dgm:pt modelId="{88B65615-EECB-4C44-9EB6-8063739A2FDB}" type="pres">
      <dgm:prSet presAssocID="{D0327E71-4D9B-4B4B-BCA5-147A990DD144}" presName="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98D21A-2BC0-4222-9CC7-848F66B924D4}" type="pres">
      <dgm:prSet presAssocID="{2EE92666-54AE-4D4C-A3F5-E3788101335F}" presName="negSpace" presStyleCnt="0"/>
      <dgm:spPr/>
    </dgm:pt>
    <dgm:pt modelId="{E8E257AD-3A1E-4C87-993D-AE5624FF683E}" type="pres">
      <dgm:prSet presAssocID="{2EE92666-54AE-4D4C-A3F5-E3788101335F}" presName="circle" presStyleLbl="node1" presStyleIdx="1" presStyleCnt="3"/>
      <dgm:spPr/>
      <dgm:t>
        <a:bodyPr/>
        <a:lstStyle/>
        <a:p>
          <a:endParaRPr lang="zh-CN" altLang="en-US"/>
        </a:p>
      </dgm:t>
    </dgm:pt>
    <dgm:pt modelId="{EF98623E-D5FD-4F1D-B53D-882C085838B7}" type="pres">
      <dgm:prSet presAssocID="{BAB44616-87DD-4793-AEF5-51EE55239BF6}" presName="transSpace" presStyleCnt="0"/>
      <dgm:spPr/>
    </dgm:pt>
    <dgm:pt modelId="{AFEB649F-A54C-44CF-8D00-8B48734544B8}" type="pres">
      <dgm:prSet presAssocID="{9E4D568E-4981-42C4-9038-D65FB668916A}" presName="posSpace" presStyleCnt="0"/>
      <dgm:spPr/>
    </dgm:pt>
    <dgm:pt modelId="{54F56401-10EB-4516-8BEF-C2554BC8703B}" type="pres">
      <dgm:prSet presAssocID="{9E4D568E-4981-42C4-9038-D65FB668916A}" presName="vertFlow" presStyleCnt="0"/>
      <dgm:spPr/>
    </dgm:pt>
    <dgm:pt modelId="{A84D6805-638D-4D68-AF6B-2BF96E887AF6}" type="pres">
      <dgm:prSet presAssocID="{9E4D568E-4981-42C4-9038-D65FB668916A}" presName="topSpace" presStyleCnt="0"/>
      <dgm:spPr/>
    </dgm:pt>
    <dgm:pt modelId="{029FCB0C-5272-4128-AC19-10DDD3B0DEA2}" type="pres">
      <dgm:prSet presAssocID="{9E4D568E-4981-42C4-9038-D65FB668916A}" presName="firstComp" presStyleCnt="0"/>
      <dgm:spPr/>
    </dgm:pt>
    <dgm:pt modelId="{AC944889-F72C-4932-A593-145DC3DC2FC6}" type="pres">
      <dgm:prSet presAssocID="{9E4D568E-4981-42C4-9038-D65FB668916A}" presName="firstChild" presStyleLbl="bgAccFollowNode1" presStyleIdx="4" presStyleCnt="6"/>
      <dgm:spPr/>
      <dgm:t>
        <a:bodyPr/>
        <a:lstStyle/>
        <a:p>
          <a:endParaRPr lang="zh-CN" altLang="en-US"/>
        </a:p>
      </dgm:t>
    </dgm:pt>
    <dgm:pt modelId="{6EF62E55-CA12-40A0-ACEB-A951663EB847}" type="pres">
      <dgm:prSet presAssocID="{9E4D568E-4981-42C4-9038-D65FB668916A}" presName="first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8F22D0-1BA2-46D6-9217-8C1B8A6A0BD0}" type="pres">
      <dgm:prSet presAssocID="{E76E9D2B-EBB6-42BA-A51E-D08BF5E5808A}" presName="comp" presStyleCnt="0"/>
      <dgm:spPr/>
    </dgm:pt>
    <dgm:pt modelId="{D1DE71E2-36FD-46F3-BD6B-727B032E0A22}" type="pres">
      <dgm:prSet presAssocID="{E76E9D2B-EBB6-42BA-A51E-D08BF5E5808A}" presName="child" presStyleLbl="bgAccFollowNode1" presStyleIdx="5" presStyleCnt="6"/>
      <dgm:spPr/>
      <dgm:t>
        <a:bodyPr/>
        <a:lstStyle/>
        <a:p>
          <a:endParaRPr lang="zh-CN" altLang="en-US"/>
        </a:p>
      </dgm:t>
    </dgm:pt>
    <dgm:pt modelId="{110D1B7B-0095-4598-8DFA-89693904FA70}" type="pres">
      <dgm:prSet presAssocID="{E76E9D2B-EBB6-42BA-A51E-D08BF5E5808A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C9FD64-F346-44CE-869D-B9FE485E075D}" type="pres">
      <dgm:prSet presAssocID="{9E4D568E-4981-42C4-9038-D65FB668916A}" presName="negSpace" presStyleCnt="0"/>
      <dgm:spPr/>
    </dgm:pt>
    <dgm:pt modelId="{9375CA45-F064-4F3F-875A-89E84CDCDEE9}" type="pres">
      <dgm:prSet presAssocID="{9E4D568E-4981-42C4-9038-D65FB668916A}" presName="circle" presStyleLbl="node1" presStyleIdx="2" presStyleCnt="3"/>
      <dgm:spPr/>
      <dgm:t>
        <a:bodyPr/>
        <a:lstStyle/>
        <a:p>
          <a:endParaRPr lang="zh-CN" altLang="en-US"/>
        </a:p>
      </dgm:t>
    </dgm:pt>
  </dgm:ptLst>
  <dgm:cxnLst>
    <dgm:cxn modelId="{843D0590-459D-4F46-B270-7EF6FABB7A56}" type="presOf" srcId="{D0327E71-4D9B-4B4B-BCA5-147A990DD144}" destId="{88B65615-EECB-4C44-9EB6-8063739A2FDB}" srcOrd="1" destOrd="0" presId="urn:microsoft.com/office/officeart/2005/8/layout/hList9#1"/>
    <dgm:cxn modelId="{C56FD6EF-B1B6-48D8-B93A-2DD37132A3E9}" srcId="{2EE92666-54AE-4D4C-A3F5-E3788101335F}" destId="{AA8397B9-91A7-4BA8-BDBF-B6196D8B5001}" srcOrd="0" destOrd="0" parTransId="{80622C7B-8EFA-4EA9-8EFC-905C3B09725C}" sibTransId="{30F8C16D-D3AB-489D-A0FF-12786ABB5074}"/>
    <dgm:cxn modelId="{73B1ECE0-200C-4B20-9C43-4CD1C085AEA5}" type="presOf" srcId="{E76E9D2B-EBB6-42BA-A51E-D08BF5E5808A}" destId="{110D1B7B-0095-4598-8DFA-89693904FA70}" srcOrd="1" destOrd="0" presId="urn:microsoft.com/office/officeart/2005/8/layout/hList9#1"/>
    <dgm:cxn modelId="{D8E58638-FA99-414B-AA5C-22C006FEA88F}" srcId="{4A218E71-45DC-47B7-8E4F-BA37BAAEB0B3}" destId="{CD7163E7-3827-4DC3-A085-79C63FAAF056}" srcOrd="0" destOrd="0" parTransId="{07FD5D0A-135C-451A-B2E6-61590FB49820}" sibTransId="{806959D9-393E-4D50-B182-1D103E9B1646}"/>
    <dgm:cxn modelId="{0BE7B966-8C7A-4828-A0B1-026255483830}" type="presOf" srcId="{37D4DAFD-2105-4CE0-B8E9-260A5BC246A1}" destId="{EB10D1E1-A7FC-4315-B282-8C6978C5EFB3}" srcOrd="0" destOrd="0" presId="urn:microsoft.com/office/officeart/2005/8/layout/hList9#1"/>
    <dgm:cxn modelId="{0578C26C-F3E5-4BD0-8E78-91E8F70D67DE}" type="presOf" srcId="{9C889DB6-0D8D-4022-A402-65959BACEFE1}" destId="{AC944889-F72C-4932-A593-145DC3DC2FC6}" srcOrd="0" destOrd="0" presId="urn:microsoft.com/office/officeart/2005/8/layout/hList9#1"/>
    <dgm:cxn modelId="{1512A105-5BEC-44C5-9C0C-1E53CACEB99F}" srcId="{4A218E71-45DC-47B7-8E4F-BA37BAAEB0B3}" destId="{FCDB9064-1DCD-407E-A1D3-0BBFDE2B06DC}" srcOrd="1" destOrd="0" parTransId="{9880D8D1-B881-483D-B0DD-87503E0776F7}" sibTransId="{6EFAFAB1-BE3F-4E3B-8C75-4727E34F5978}"/>
    <dgm:cxn modelId="{64CD7AD9-7CAA-46C6-954E-6DC64CBE2BAD}" srcId="{9E4D568E-4981-42C4-9038-D65FB668916A}" destId="{E76E9D2B-EBB6-42BA-A51E-D08BF5E5808A}" srcOrd="1" destOrd="0" parTransId="{915CD4EE-B8DD-4B6C-8577-F19753D07E70}" sibTransId="{B6644EFC-7D97-43FF-B334-FB005243E667}"/>
    <dgm:cxn modelId="{2FB401DB-1FEC-41C7-81DF-9E8F32931D77}" type="presOf" srcId="{D0327E71-4D9B-4B4B-BCA5-147A990DD144}" destId="{907D76B1-87CC-4F8F-A1A9-4B253F0B64AA}" srcOrd="0" destOrd="0" presId="urn:microsoft.com/office/officeart/2005/8/layout/hList9#1"/>
    <dgm:cxn modelId="{79960361-3540-484C-BC28-95EAD7F1966A}" srcId="{9E4D568E-4981-42C4-9038-D65FB668916A}" destId="{9C889DB6-0D8D-4022-A402-65959BACEFE1}" srcOrd="0" destOrd="0" parTransId="{ECC4CEA6-D848-491E-B066-2F37DA340E87}" sibTransId="{DC44B274-25D9-4A9B-8221-51502DF70BCB}"/>
    <dgm:cxn modelId="{E6D41DE5-702B-4530-AD4B-F228ED653F36}" type="presOf" srcId="{CD7163E7-3827-4DC3-A085-79C63FAAF056}" destId="{397EF5B1-2A62-4083-A4EC-1F97E0EFD49A}" srcOrd="1" destOrd="0" presId="urn:microsoft.com/office/officeart/2005/8/layout/hList9#1"/>
    <dgm:cxn modelId="{3154B5D1-D14E-41BF-80A6-A0CF21F58021}" type="presOf" srcId="{E76E9D2B-EBB6-42BA-A51E-D08BF5E5808A}" destId="{D1DE71E2-36FD-46F3-BD6B-727B032E0A22}" srcOrd="0" destOrd="0" presId="urn:microsoft.com/office/officeart/2005/8/layout/hList9#1"/>
    <dgm:cxn modelId="{5608785A-DCA2-4671-B7A7-DD02AE0C3CAD}" type="presOf" srcId="{9E4D568E-4981-42C4-9038-D65FB668916A}" destId="{9375CA45-F064-4F3F-875A-89E84CDCDEE9}" srcOrd="0" destOrd="0" presId="urn:microsoft.com/office/officeart/2005/8/layout/hList9#1"/>
    <dgm:cxn modelId="{99BC2B60-F292-4464-9132-3414DFBF7854}" type="presOf" srcId="{FCDB9064-1DCD-407E-A1D3-0BBFDE2B06DC}" destId="{5D1506A5-A560-4BB3-8CF0-57D33E6ADEF5}" srcOrd="1" destOrd="0" presId="urn:microsoft.com/office/officeart/2005/8/layout/hList9#1"/>
    <dgm:cxn modelId="{2F8F7A6B-A345-42BC-B601-6787855D8F77}" type="presOf" srcId="{2EE92666-54AE-4D4C-A3F5-E3788101335F}" destId="{E8E257AD-3A1E-4C87-993D-AE5624FF683E}" srcOrd="0" destOrd="0" presId="urn:microsoft.com/office/officeart/2005/8/layout/hList9#1"/>
    <dgm:cxn modelId="{9351AC36-B8DE-4229-A1BE-5197A6EADA04}" type="presOf" srcId="{9C889DB6-0D8D-4022-A402-65959BACEFE1}" destId="{6EF62E55-CA12-40A0-ACEB-A951663EB847}" srcOrd="1" destOrd="0" presId="urn:microsoft.com/office/officeart/2005/8/layout/hList9#1"/>
    <dgm:cxn modelId="{8F1DEA6C-51F6-4FB3-BBCA-32456B1F5816}" srcId="{2EE92666-54AE-4D4C-A3F5-E3788101335F}" destId="{D0327E71-4D9B-4B4B-BCA5-147A990DD144}" srcOrd="1" destOrd="0" parTransId="{0BF88A13-DCAD-43DB-BA9E-9F503FEEBE25}" sibTransId="{112A69D8-4907-4700-9937-3ECF9789A9CF}"/>
    <dgm:cxn modelId="{18743A50-423F-45DE-8090-921E8D6112AC}" type="presOf" srcId="{4A218E71-45DC-47B7-8E4F-BA37BAAEB0B3}" destId="{AFB9BF28-7699-4602-87BD-E18D8DA722D5}" srcOrd="0" destOrd="0" presId="urn:microsoft.com/office/officeart/2005/8/layout/hList9#1"/>
    <dgm:cxn modelId="{F126F369-3185-432D-AF89-601FA6BAC617}" type="presOf" srcId="{CD7163E7-3827-4DC3-A085-79C63FAAF056}" destId="{E5CA1476-99A9-4440-8FA1-7151583580F0}" srcOrd="0" destOrd="0" presId="urn:microsoft.com/office/officeart/2005/8/layout/hList9#1"/>
    <dgm:cxn modelId="{25BD7BDE-1873-435A-B7AB-722EF02F9315}" type="presOf" srcId="{AA8397B9-91A7-4BA8-BDBF-B6196D8B5001}" destId="{5054BBE2-578D-42C9-AC40-E23ADC5288F3}" srcOrd="1" destOrd="0" presId="urn:microsoft.com/office/officeart/2005/8/layout/hList9#1"/>
    <dgm:cxn modelId="{06BD67E9-DF8B-4801-ABAD-AF778B04A81F}" srcId="{37D4DAFD-2105-4CE0-B8E9-260A5BC246A1}" destId="{2EE92666-54AE-4D4C-A3F5-E3788101335F}" srcOrd="1" destOrd="0" parTransId="{104F5C1A-C60B-421F-8E3A-8AE618D98F12}" sibTransId="{BAB44616-87DD-4793-AEF5-51EE55239BF6}"/>
    <dgm:cxn modelId="{88EBADFC-DA71-4810-AB8A-D29D78659D4D}" srcId="{37D4DAFD-2105-4CE0-B8E9-260A5BC246A1}" destId="{4A218E71-45DC-47B7-8E4F-BA37BAAEB0B3}" srcOrd="0" destOrd="0" parTransId="{48724877-CAFD-416A-93E3-DD7FF92B70B6}" sibTransId="{B03D1DBF-5F45-4020-AEE5-53DA78C37243}"/>
    <dgm:cxn modelId="{EF31720D-04DA-4D45-AEA3-88AD440649C9}" srcId="{37D4DAFD-2105-4CE0-B8E9-260A5BC246A1}" destId="{9E4D568E-4981-42C4-9038-D65FB668916A}" srcOrd="2" destOrd="0" parTransId="{CD59A7BE-02C7-4A03-9DD2-09897F4ECD61}" sibTransId="{AD0415F2-BBED-4A0B-A741-7AFDDCD15F2F}"/>
    <dgm:cxn modelId="{6E57928C-70A2-4C09-B23A-BF0D4A2BCC65}" type="presOf" srcId="{FCDB9064-1DCD-407E-A1D3-0BBFDE2B06DC}" destId="{C089B5AE-B5E3-471E-9D8B-81AD84DA2DDA}" srcOrd="0" destOrd="0" presId="urn:microsoft.com/office/officeart/2005/8/layout/hList9#1"/>
    <dgm:cxn modelId="{08AC3E7D-2FA5-40DA-8C92-9AE6912144FC}" type="presOf" srcId="{AA8397B9-91A7-4BA8-BDBF-B6196D8B5001}" destId="{92AF5EBD-A16C-43EC-85E4-F6BCD5E40E5B}" srcOrd="0" destOrd="0" presId="urn:microsoft.com/office/officeart/2005/8/layout/hList9#1"/>
    <dgm:cxn modelId="{A8A38F9B-1524-47B0-AD78-E2A1D20587E2}" type="presParOf" srcId="{EB10D1E1-A7FC-4315-B282-8C6978C5EFB3}" destId="{4CDE056C-D176-4F09-80AD-FF4F2043E2CC}" srcOrd="0" destOrd="0" presId="urn:microsoft.com/office/officeart/2005/8/layout/hList9#1"/>
    <dgm:cxn modelId="{EAC41CF2-F1BE-4CCE-BD3F-DC2A94DCA517}" type="presParOf" srcId="{EB10D1E1-A7FC-4315-B282-8C6978C5EFB3}" destId="{A3A98644-030A-4AE3-8060-D2BDA6FB7595}" srcOrd="1" destOrd="0" presId="urn:microsoft.com/office/officeart/2005/8/layout/hList9#1"/>
    <dgm:cxn modelId="{AB4D5F22-5050-47AD-8CB6-29757F24C820}" type="presParOf" srcId="{A3A98644-030A-4AE3-8060-D2BDA6FB7595}" destId="{56860909-CF0E-4107-A347-8D841CC2A5CB}" srcOrd="0" destOrd="0" presId="urn:microsoft.com/office/officeart/2005/8/layout/hList9#1"/>
    <dgm:cxn modelId="{8409C226-D00D-4D62-81CA-CCEC5F376A9E}" type="presParOf" srcId="{A3A98644-030A-4AE3-8060-D2BDA6FB7595}" destId="{8FDE50AD-6AC4-46CD-AA23-DE9DED757D81}" srcOrd="1" destOrd="0" presId="urn:microsoft.com/office/officeart/2005/8/layout/hList9#1"/>
    <dgm:cxn modelId="{66746381-1E7C-429D-8D75-55D08275162C}" type="presParOf" srcId="{8FDE50AD-6AC4-46CD-AA23-DE9DED757D81}" destId="{E5CA1476-99A9-4440-8FA1-7151583580F0}" srcOrd="0" destOrd="0" presId="urn:microsoft.com/office/officeart/2005/8/layout/hList9#1"/>
    <dgm:cxn modelId="{F6F6904A-E2CF-4C53-980A-E692F17FC80D}" type="presParOf" srcId="{8FDE50AD-6AC4-46CD-AA23-DE9DED757D81}" destId="{397EF5B1-2A62-4083-A4EC-1F97E0EFD49A}" srcOrd="1" destOrd="0" presId="urn:microsoft.com/office/officeart/2005/8/layout/hList9#1"/>
    <dgm:cxn modelId="{8D41C96B-C7AF-40E8-AD8A-89694861D8FA}" type="presParOf" srcId="{A3A98644-030A-4AE3-8060-D2BDA6FB7595}" destId="{D40AAC96-E0BD-498A-B3F2-F61EBB812BBC}" srcOrd="2" destOrd="0" presId="urn:microsoft.com/office/officeart/2005/8/layout/hList9#1"/>
    <dgm:cxn modelId="{4726A5E2-4C71-4644-855D-E1FD0ABED0B0}" type="presParOf" srcId="{D40AAC96-E0BD-498A-B3F2-F61EBB812BBC}" destId="{C089B5AE-B5E3-471E-9D8B-81AD84DA2DDA}" srcOrd="0" destOrd="0" presId="urn:microsoft.com/office/officeart/2005/8/layout/hList9#1"/>
    <dgm:cxn modelId="{7938657E-243B-431F-97B3-7381E322093A}" type="presParOf" srcId="{D40AAC96-E0BD-498A-B3F2-F61EBB812BBC}" destId="{5D1506A5-A560-4BB3-8CF0-57D33E6ADEF5}" srcOrd="1" destOrd="0" presId="urn:microsoft.com/office/officeart/2005/8/layout/hList9#1"/>
    <dgm:cxn modelId="{E667231C-1D89-4751-A999-6E82440A1193}" type="presParOf" srcId="{EB10D1E1-A7FC-4315-B282-8C6978C5EFB3}" destId="{F750FB62-A64D-4747-8918-180A7BA1F829}" srcOrd="2" destOrd="0" presId="urn:microsoft.com/office/officeart/2005/8/layout/hList9#1"/>
    <dgm:cxn modelId="{55A90634-233A-4702-A85A-AF24B0BA3457}" type="presParOf" srcId="{EB10D1E1-A7FC-4315-B282-8C6978C5EFB3}" destId="{AFB9BF28-7699-4602-87BD-E18D8DA722D5}" srcOrd="3" destOrd="0" presId="urn:microsoft.com/office/officeart/2005/8/layout/hList9#1"/>
    <dgm:cxn modelId="{66D5207D-64E0-487A-838D-E832DDB9361E}" type="presParOf" srcId="{EB10D1E1-A7FC-4315-B282-8C6978C5EFB3}" destId="{BA7E26BF-D895-42CA-A026-EDBB271A3FBB}" srcOrd="4" destOrd="0" presId="urn:microsoft.com/office/officeart/2005/8/layout/hList9#1"/>
    <dgm:cxn modelId="{6A9C8A24-4E01-4204-BDAA-F4F6546E8724}" type="presParOf" srcId="{EB10D1E1-A7FC-4315-B282-8C6978C5EFB3}" destId="{1C11156C-61A2-4673-BDEF-73A1F3C3C93D}" srcOrd="5" destOrd="0" presId="urn:microsoft.com/office/officeart/2005/8/layout/hList9#1"/>
    <dgm:cxn modelId="{0A5D0AC5-DBE9-43D7-B237-9A2E64FC5EAB}" type="presParOf" srcId="{EB10D1E1-A7FC-4315-B282-8C6978C5EFB3}" destId="{78D18D21-648A-4E64-A1AA-088B6ACACA96}" srcOrd="6" destOrd="0" presId="urn:microsoft.com/office/officeart/2005/8/layout/hList9#1"/>
    <dgm:cxn modelId="{8FC9714B-D367-4061-9DE9-6950BF6F4A2A}" type="presParOf" srcId="{78D18D21-648A-4E64-A1AA-088B6ACACA96}" destId="{DD288FA9-E093-4380-A9B3-043F8EB0128C}" srcOrd="0" destOrd="0" presId="urn:microsoft.com/office/officeart/2005/8/layout/hList9#1"/>
    <dgm:cxn modelId="{1D5E3A92-C219-4A6A-9C0C-3450FA6FFE1F}" type="presParOf" srcId="{78D18D21-648A-4E64-A1AA-088B6ACACA96}" destId="{93D66620-B6DC-46FD-A10F-14D7B159FFF4}" srcOrd="1" destOrd="0" presId="urn:microsoft.com/office/officeart/2005/8/layout/hList9#1"/>
    <dgm:cxn modelId="{0DE4A380-6F00-4FFF-8487-254F226E1F22}" type="presParOf" srcId="{93D66620-B6DC-46FD-A10F-14D7B159FFF4}" destId="{92AF5EBD-A16C-43EC-85E4-F6BCD5E40E5B}" srcOrd="0" destOrd="0" presId="urn:microsoft.com/office/officeart/2005/8/layout/hList9#1"/>
    <dgm:cxn modelId="{DE3F0D36-02D5-4EDF-AD34-A5DEE852A207}" type="presParOf" srcId="{93D66620-B6DC-46FD-A10F-14D7B159FFF4}" destId="{5054BBE2-578D-42C9-AC40-E23ADC5288F3}" srcOrd="1" destOrd="0" presId="urn:microsoft.com/office/officeart/2005/8/layout/hList9#1"/>
    <dgm:cxn modelId="{58797E17-5CED-477A-8852-37A846148D67}" type="presParOf" srcId="{78D18D21-648A-4E64-A1AA-088B6ACACA96}" destId="{631AEF96-AF69-4521-A407-909E0559B1C4}" srcOrd="2" destOrd="0" presId="urn:microsoft.com/office/officeart/2005/8/layout/hList9#1"/>
    <dgm:cxn modelId="{96729986-92B6-4293-A6E4-9DDBE9A9311C}" type="presParOf" srcId="{631AEF96-AF69-4521-A407-909E0559B1C4}" destId="{907D76B1-87CC-4F8F-A1A9-4B253F0B64AA}" srcOrd="0" destOrd="0" presId="urn:microsoft.com/office/officeart/2005/8/layout/hList9#1"/>
    <dgm:cxn modelId="{31CEF80C-417D-49F9-9327-B6DD041CE952}" type="presParOf" srcId="{631AEF96-AF69-4521-A407-909E0559B1C4}" destId="{88B65615-EECB-4C44-9EB6-8063739A2FDB}" srcOrd="1" destOrd="0" presId="urn:microsoft.com/office/officeart/2005/8/layout/hList9#1"/>
    <dgm:cxn modelId="{CF92FA1C-DE7D-45AC-9BF2-FBABC62A71D1}" type="presParOf" srcId="{EB10D1E1-A7FC-4315-B282-8C6978C5EFB3}" destId="{8A98D21A-2BC0-4222-9CC7-848F66B924D4}" srcOrd="7" destOrd="0" presId="urn:microsoft.com/office/officeart/2005/8/layout/hList9#1"/>
    <dgm:cxn modelId="{878ABB05-524F-4010-B9BA-135ED2FB075F}" type="presParOf" srcId="{EB10D1E1-A7FC-4315-B282-8C6978C5EFB3}" destId="{E8E257AD-3A1E-4C87-993D-AE5624FF683E}" srcOrd="8" destOrd="0" presId="urn:microsoft.com/office/officeart/2005/8/layout/hList9#1"/>
    <dgm:cxn modelId="{BFE48D86-C142-4D16-91D4-EE12445828D4}" type="presParOf" srcId="{EB10D1E1-A7FC-4315-B282-8C6978C5EFB3}" destId="{EF98623E-D5FD-4F1D-B53D-882C085838B7}" srcOrd="9" destOrd="0" presId="urn:microsoft.com/office/officeart/2005/8/layout/hList9#1"/>
    <dgm:cxn modelId="{63CC6378-3071-4CE6-9726-E820D881857F}" type="presParOf" srcId="{EB10D1E1-A7FC-4315-B282-8C6978C5EFB3}" destId="{AFEB649F-A54C-44CF-8D00-8B48734544B8}" srcOrd="10" destOrd="0" presId="urn:microsoft.com/office/officeart/2005/8/layout/hList9#1"/>
    <dgm:cxn modelId="{25CFAE18-8F41-428F-8FBE-616E8F0F33FC}" type="presParOf" srcId="{EB10D1E1-A7FC-4315-B282-8C6978C5EFB3}" destId="{54F56401-10EB-4516-8BEF-C2554BC8703B}" srcOrd="11" destOrd="0" presId="urn:microsoft.com/office/officeart/2005/8/layout/hList9#1"/>
    <dgm:cxn modelId="{499FF7FB-9BE1-4015-BC95-2A0E397A2724}" type="presParOf" srcId="{54F56401-10EB-4516-8BEF-C2554BC8703B}" destId="{A84D6805-638D-4D68-AF6B-2BF96E887AF6}" srcOrd="0" destOrd="0" presId="urn:microsoft.com/office/officeart/2005/8/layout/hList9#1"/>
    <dgm:cxn modelId="{1DA5A4B7-49BC-402A-BF6A-99274481AB64}" type="presParOf" srcId="{54F56401-10EB-4516-8BEF-C2554BC8703B}" destId="{029FCB0C-5272-4128-AC19-10DDD3B0DEA2}" srcOrd="1" destOrd="0" presId="urn:microsoft.com/office/officeart/2005/8/layout/hList9#1"/>
    <dgm:cxn modelId="{B0BCBEE2-80DB-4DD2-BD53-22E46E8F2F1B}" type="presParOf" srcId="{029FCB0C-5272-4128-AC19-10DDD3B0DEA2}" destId="{AC944889-F72C-4932-A593-145DC3DC2FC6}" srcOrd="0" destOrd="0" presId="urn:microsoft.com/office/officeart/2005/8/layout/hList9#1"/>
    <dgm:cxn modelId="{FEC9C11A-4928-4215-A9D2-43DAAEA5343F}" type="presParOf" srcId="{029FCB0C-5272-4128-AC19-10DDD3B0DEA2}" destId="{6EF62E55-CA12-40A0-ACEB-A951663EB847}" srcOrd="1" destOrd="0" presId="urn:microsoft.com/office/officeart/2005/8/layout/hList9#1"/>
    <dgm:cxn modelId="{E5481247-A822-42C7-B08B-A5A3CBE904C3}" type="presParOf" srcId="{54F56401-10EB-4516-8BEF-C2554BC8703B}" destId="{028F22D0-1BA2-46D6-9217-8C1B8A6A0BD0}" srcOrd="2" destOrd="0" presId="urn:microsoft.com/office/officeart/2005/8/layout/hList9#1"/>
    <dgm:cxn modelId="{C0BC9320-A30B-453F-B7DE-A1A83FD2E48B}" type="presParOf" srcId="{028F22D0-1BA2-46D6-9217-8C1B8A6A0BD0}" destId="{D1DE71E2-36FD-46F3-BD6B-727B032E0A22}" srcOrd="0" destOrd="0" presId="urn:microsoft.com/office/officeart/2005/8/layout/hList9#1"/>
    <dgm:cxn modelId="{ED312817-7B26-4303-8D35-01588E630541}" type="presParOf" srcId="{028F22D0-1BA2-46D6-9217-8C1B8A6A0BD0}" destId="{110D1B7B-0095-4598-8DFA-89693904FA70}" srcOrd="1" destOrd="0" presId="urn:microsoft.com/office/officeart/2005/8/layout/hList9#1"/>
    <dgm:cxn modelId="{59938EF3-DE6F-4860-BDD3-9E4535B459BD}" type="presParOf" srcId="{EB10D1E1-A7FC-4315-B282-8C6978C5EFB3}" destId="{C1C9FD64-F346-44CE-869D-B9FE485E075D}" srcOrd="12" destOrd="0" presId="urn:microsoft.com/office/officeart/2005/8/layout/hList9#1"/>
    <dgm:cxn modelId="{B68B277B-9D18-486F-A867-9370D8C5A41E}" type="presParOf" srcId="{EB10D1E1-A7FC-4315-B282-8C6978C5EFB3}" destId="{9375CA45-F064-4F3F-875A-89E84CDCDEE9}" srcOrd="13" destOrd="0" presId="urn:microsoft.com/office/officeart/2005/8/layout/hList9#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CA1476-99A9-4440-8FA1-7151583580F0}">
      <dsp:nvSpPr>
        <dsp:cNvPr id="0" name=""/>
        <dsp:cNvSpPr/>
      </dsp:nvSpPr>
      <dsp:spPr>
        <a:xfrm>
          <a:off x="773842" y="1237957"/>
          <a:ext cx="1449824" cy="9670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α-</a:t>
          </a:r>
          <a:r>
            <a:rPr lang="zh-CN" altLang="en-US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地中海贫血</a:t>
          </a:r>
          <a:endParaRPr lang="zh-CN" altLang="en-US" sz="17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1005814" y="1237957"/>
        <a:ext cx="1217852" cy="967032"/>
      </dsp:txXfrm>
    </dsp:sp>
    <dsp:sp modelId="{C089B5AE-B5E3-471E-9D8B-81AD84DA2DDA}">
      <dsp:nvSpPr>
        <dsp:cNvPr id="0" name=""/>
        <dsp:cNvSpPr/>
      </dsp:nvSpPr>
      <dsp:spPr>
        <a:xfrm>
          <a:off x="773842" y="2204989"/>
          <a:ext cx="1449824" cy="9670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β-</a:t>
          </a:r>
          <a:r>
            <a:rPr lang="zh-CN" altLang="en-US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地中海贫血</a:t>
          </a:r>
          <a:endParaRPr lang="en-US" altLang="zh-CN" sz="17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1005814" y="2204989"/>
        <a:ext cx="1217852" cy="967032"/>
      </dsp:txXfrm>
    </dsp:sp>
    <dsp:sp modelId="{AFB9BF28-7699-4602-87BD-E18D8DA722D5}">
      <dsp:nvSpPr>
        <dsp:cNvPr id="0" name=""/>
        <dsp:cNvSpPr/>
      </dsp:nvSpPr>
      <dsp:spPr>
        <a:xfrm>
          <a:off x="603" y="851337"/>
          <a:ext cx="966549" cy="966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分类</a:t>
          </a:r>
          <a:endParaRPr lang="zh-CN" altLang="en-US" sz="26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603" y="851337"/>
        <a:ext cx="966549" cy="966549"/>
      </dsp:txXfrm>
    </dsp:sp>
    <dsp:sp modelId="{92AF5EBD-A16C-43EC-85E4-F6BCD5E40E5B}">
      <dsp:nvSpPr>
        <dsp:cNvPr id="0" name=""/>
        <dsp:cNvSpPr/>
      </dsp:nvSpPr>
      <dsp:spPr>
        <a:xfrm>
          <a:off x="3190216" y="1237957"/>
          <a:ext cx="1449824" cy="9670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具有明显的种族差异</a:t>
          </a:r>
          <a:endParaRPr lang="zh-CN" altLang="en-US" sz="17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3422188" y="1237957"/>
        <a:ext cx="1217852" cy="967032"/>
      </dsp:txXfrm>
    </dsp:sp>
    <dsp:sp modelId="{907D76B1-87CC-4F8F-A1A9-4B253F0B64AA}">
      <dsp:nvSpPr>
        <dsp:cNvPr id="0" name=""/>
        <dsp:cNvSpPr/>
      </dsp:nvSpPr>
      <dsp:spPr>
        <a:xfrm>
          <a:off x="3190216" y="2204989"/>
          <a:ext cx="1449824" cy="9670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地区差异</a:t>
          </a:r>
          <a:endParaRPr lang="zh-CN" altLang="en-US" sz="17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3422188" y="2204989"/>
        <a:ext cx="1217852" cy="967032"/>
      </dsp:txXfrm>
    </dsp:sp>
    <dsp:sp modelId="{E8E257AD-3A1E-4C87-993D-AE5624FF683E}">
      <dsp:nvSpPr>
        <dsp:cNvPr id="0" name=""/>
        <dsp:cNvSpPr/>
      </dsp:nvSpPr>
      <dsp:spPr>
        <a:xfrm>
          <a:off x="2416976" y="851337"/>
          <a:ext cx="966549" cy="966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特点</a:t>
          </a:r>
          <a:endParaRPr lang="zh-CN" altLang="en-US" sz="26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2416976" y="851337"/>
        <a:ext cx="966549" cy="966549"/>
      </dsp:txXfrm>
    </dsp:sp>
    <dsp:sp modelId="{AC944889-F72C-4932-A593-145DC3DC2FC6}">
      <dsp:nvSpPr>
        <dsp:cNvPr id="0" name=""/>
        <dsp:cNvSpPr/>
      </dsp:nvSpPr>
      <dsp:spPr>
        <a:xfrm>
          <a:off x="5606589" y="1237957"/>
          <a:ext cx="1449824" cy="9670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重型地贫致死</a:t>
          </a:r>
          <a:endParaRPr lang="zh-CN" altLang="en-US" sz="17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5838561" y="1237957"/>
        <a:ext cx="1217852" cy="967032"/>
      </dsp:txXfrm>
    </dsp:sp>
    <dsp:sp modelId="{D1DE71E2-36FD-46F3-BD6B-727B032E0A22}">
      <dsp:nvSpPr>
        <dsp:cNvPr id="0" name=""/>
        <dsp:cNvSpPr/>
      </dsp:nvSpPr>
      <dsp:spPr>
        <a:xfrm>
          <a:off x="5606589" y="2204989"/>
          <a:ext cx="1449824" cy="96703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0904" rIns="120904" bIns="120904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中型地贫致残</a:t>
          </a:r>
          <a:endParaRPr lang="pt-BR" altLang="zh-CN" sz="17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5838561" y="2204989"/>
        <a:ext cx="1217852" cy="967032"/>
      </dsp:txXfrm>
    </dsp:sp>
    <dsp:sp modelId="{9375CA45-F064-4F3F-875A-89E84CDCDEE9}">
      <dsp:nvSpPr>
        <dsp:cNvPr id="0" name=""/>
        <dsp:cNvSpPr/>
      </dsp:nvSpPr>
      <dsp:spPr>
        <a:xfrm>
          <a:off x="4833350" y="851337"/>
          <a:ext cx="966549" cy="9665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rPr>
            <a:t>危害</a:t>
          </a:r>
          <a:endParaRPr lang="zh-CN" altLang="en-US" sz="2600" kern="1200" dirty="0">
            <a:latin typeface="Times New Roman" panose="02020603050405020304" pitchFamily="18" charset="0"/>
            <a:ea typeface="微软雅黑" panose="020B0503020204020204" pitchFamily="34" charset="-122"/>
            <a:cs typeface="+mn-ea"/>
            <a:sym typeface="Times New Roman" panose="02020603050405020304" pitchFamily="18" charset="0"/>
          </a:endParaRPr>
        </a:p>
      </dsp:txBody>
      <dsp:txXfrm>
        <a:off x="4833350" y="851337"/>
        <a:ext cx="966549" cy="9665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#1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nodeVertAlign" val="t"/>
          <dgm:param type="fallback" val="2D"/>
        </dgm:alg>
      </dgm:if>
      <dgm:else name="Name2">
        <dgm:alg type="lin">
          <dgm:param type="linDir" val="from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altLang="zh-CN" dirty="0" smtClean="0"/>
              <a:t>β-</a:t>
            </a:r>
            <a:r>
              <a:rPr lang="zh-CN" altLang="en-US" dirty="0" smtClean="0"/>
              <a:t>地贫分为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β</a:t>
            </a:r>
            <a:r>
              <a:rPr lang="en-US" altLang="zh-CN" sz="1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地贫和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β</a:t>
            </a:r>
            <a:r>
              <a:rPr lang="en-US" altLang="zh-CN" sz="1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地贫。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重型和中间型地贫是地贫防控的主要对象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地贫同样在世界范围内广泛存在，为此，世界卫生组织提出了出生缺陷的“三级防控”策略，其中婚前检查、产前筛查和诊断，正是需要用基因检测来给予最终的确诊方案。我们知道评估地贫防治工作最有效直接的方法，就是预防重症地贫患儿的出生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针对此，国家提出了地贫出生缺陷群体干预工作实施方案，主要分为三步：</a:t>
            </a:r>
            <a:r>
              <a:rPr lang="zh-CN" altLang="en-US" u="sng" dirty="0" smtClean="0"/>
              <a:t>血常规、血红蛋白电泳检测、基因检测</a:t>
            </a:r>
            <a:r>
              <a:rPr lang="zh-CN" altLang="en-US" dirty="0" smtClean="0"/>
              <a:t>。</a:t>
            </a:r>
            <a:r>
              <a:rPr lang="zh-CN" altLang="en-US" u="sng" dirty="0" smtClean="0"/>
              <a:t>前两步</a:t>
            </a:r>
            <a:r>
              <a:rPr lang="zh-CN" altLang="en-US" u="sng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简单快速，但是是不能确诊，假阳性和假阴性多，且轻型携带者易漏诊。</a:t>
            </a:r>
            <a:r>
              <a:rPr lang="zh-CN" altLang="en-US" u="sng" dirty="0" smtClean="0"/>
              <a:t>基因检测是地贫的最终确诊方法，可明确基因突变类型，避免漏检和误诊，预防中重型地贫患儿的出生。</a:t>
            </a:r>
            <a:endParaRPr lang="en-US" altLang="zh-CN" u="sng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婚前、孕前、产前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夫妇，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通过健康教育，获得知情同意后，</a:t>
            </a: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生育过重型或中间型地贫的夫妇，直接进入产前诊断。未生育过地贫患儿则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首先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需要进行血常规筛查，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血液初筛呈现阳性，例如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任一方MCV&lt;80飞升 和/或 MCH&lt;27皮克，那么就需要继续进行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下一步分析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没有相应条件的情况下直接进入基因检测，</a:t>
            </a:r>
            <a:r>
              <a:rPr lang="zh-CN" altLang="en-US" dirty="0" smtClean="0"/>
              <a:t>因为</a:t>
            </a:r>
            <a:r>
              <a:rPr lang="en-US" altLang="zh-CN" dirty="0" err="1" smtClean="0"/>
              <a:t>Hb</a:t>
            </a:r>
            <a:r>
              <a:rPr lang="zh-CN" altLang="en-US" dirty="0" smtClean="0"/>
              <a:t>电泳检测使用的设备和仪器非常昂贵，可能有些地区或者医院无法做到，那么我们就建议可以直接跳过血红蛋白电泳，进行基因检测。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而有实验条件情况下进行血红蛋白电泳分析。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血红蛋白A2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降低、出现异常血红蛋白条带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，建议做α-地贫基因检测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，我们正好有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α-地贫基因检测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试剂盒可以解决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血红蛋白</a:t>
            </a:r>
            <a:r>
              <a:rPr lang="en-US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升高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，建议做β地贫基因检测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，正好我们也有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β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地贫基因检测试剂盒可以解决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血红蛋白A2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升高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，建议做α和β地贫基因</a:t>
            </a:r>
            <a:r>
              <a:rPr lang="zh-CN" alt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联合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检测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，可使用我们的三合一筛查产品。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检测完之后进行结果判读，</a:t>
            </a:r>
            <a:r>
              <a:rPr lang="zh-CN" altLang="zh-CN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若夫妇确定为同一类型地贫携带者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（都是β地贫基因携带者或是α地贫携带者），可以采集胎儿样本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进行胎儿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基因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确诊，也就是</a:t>
            </a:r>
            <a:r>
              <a:rPr lang="zh-CN" alt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产前诊断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咱们医生根据产前诊断结果给当事人提供建议，重型采取干预措施，中型由当事人自主选择，轻型则继续妊娠。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1241425"/>
            <a:ext cx="5954712" cy="3349625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defTabSz="881380">
              <a:defRPr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真正实现全面、精准、快速、简易的过程。第一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是全面，可以同时检测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种地贫，包括</a:t>
            </a:r>
            <a:r>
              <a:rPr lang="en-US" altLang="zh-CN" dirty="0" smtClean="0">
                <a:latin typeface="微软雅黑" panose="020B0503020204020204" pitchFamily="34" charset="-122"/>
              </a:rPr>
              <a:t>3</a:t>
            </a:r>
            <a:r>
              <a:rPr lang="zh-CN" altLang="en-US" dirty="0" smtClean="0">
                <a:latin typeface="微软雅黑" panose="020B0503020204020204" pitchFamily="34" charset="-122"/>
              </a:rPr>
              <a:t>种缺失型</a:t>
            </a:r>
            <a:r>
              <a:rPr lang="en-US" altLang="zh-CN" dirty="0" smtClean="0">
                <a:latin typeface="微软雅黑" panose="020B0503020204020204" pitchFamily="34" charset="-122"/>
              </a:rPr>
              <a:t>α</a:t>
            </a:r>
            <a:r>
              <a:rPr lang="zh-CN" altLang="en-US" dirty="0" smtClean="0">
                <a:latin typeface="微软雅黑" panose="020B0503020204020204" pitchFamily="34" charset="-122"/>
              </a:rPr>
              <a:t>地贫、</a:t>
            </a:r>
            <a:r>
              <a:rPr lang="en-US" altLang="zh-CN" dirty="0" smtClean="0">
                <a:latin typeface="微软雅黑" panose="020B0503020204020204" pitchFamily="34" charset="-122"/>
              </a:rPr>
              <a:t>3</a:t>
            </a:r>
            <a:r>
              <a:rPr lang="zh-CN" altLang="en-US" dirty="0" smtClean="0">
                <a:latin typeface="微软雅黑" panose="020B0503020204020204" pitchFamily="34" charset="-122"/>
              </a:rPr>
              <a:t>种非缺失型</a:t>
            </a:r>
            <a:r>
              <a:rPr lang="en-US" altLang="zh-CN" dirty="0" smtClean="0">
                <a:latin typeface="微软雅黑" panose="020B0503020204020204" pitchFamily="34" charset="-122"/>
              </a:rPr>
              <a:t>α-</a:t>
            </a:r>
            <a:r>
              <a:rPr lang="zh-CN" altLang="en-US" dirty="0" smtClean="0">
                <a:latin typeface="微软雅黑" panose="020B0503020204020204" pitchFamily="34" charset="-122"/>
              </a:rPr>
              <a:t>地贫、</a:t>
            </a:r>
            <a:r>
              <a:rPr lang="en-US" altLang="zh-CN" dirty="0" smtClean="0">
                <a:latin typeface="微软雅黑" panose="020B0503020204020204" pitchFamily="34" charset="-122"/>
              </a:rPr>
              <a:t>17</a:t>
            </a:r>
            <a:r>
              <a:rPr lang="zh-CN" altLang="en-US" dirty="0" smtClean="0">
                <a:latin typeface="微软雅黑" panose="020B0503020204020204" pitchFamily="34" charset="-122"/>
              </a:rPr>
              <a:t>种突变型</a:t>
            </a:r>
            <a:r>
              <a:rPr lang="en-US" altLang="zh-CN" dirty="0" smtClean="0">
                <a:latin typeface="微软雅黑" panose="020B0503020204020204" pitchFamily="34" charset="-122"/>
              </a:rPr>
              <a:t>β-</a:t>
            </a:r>
            <a:r>
              <a:rPr lang="zh-CN" altLang="en-US" dirty="0" smtClean="0">
                <a:latin typeface="微软雅黑" panose="020B0503020204020204" pitchFamily="34" charset="-122"/>
              </a:rPr>
              <a:t>地贫。第二是精准，阳性、阴性符合率均达</a:t>
            </a:r>
            <a:r>
              <a:rPr lang="en-US" altLang="zh-CN" dirty="0" smtClean="0">
                <a:latin typeface="微软雅黑" panose="020B0503020204020204" pitchFamily="34" charset="-122"/>
              </a:rPr>
              <a:t>100%</a:t>
            </a:r>
            <a:r>
              <a:rPr lang="zh-CN" altLang="en-US" dirty="0" smtClean="0">
                <a:latin typeface="微软雅黑" panose="020B0503020204020204" pitchFamily="34" charset="-122"/>
              </a:rPr>
              <a:t>、特异性</a:t>
            </a:r>
            <a:r>
              <a:rPr lang="en-US" altLang="zh-CN" dirty="0" smtClean="0">
                <a:latin typeface="微软雅黑" panose="020B0503020204020204" pitchFamily="34" charset="-122"/>
              </a:rPr>
              <a:t>100%</a:t>
            </a:r>
            <a:r>
              <a:rPr lang="zh-CN" altLang="en-US" dirty="0" smtClean="0">
                <a:latin typeface="+mn-lt"/>
              </a:rPr>
              <a:t>。第三是快速，可以</a:t>
            </a:r>
            <a:r>
              <a:rPr lang="en-US" altLang="zh-CN" dirty="0" smtClean="0">
                <a:latin typeface="微软雅黑" panose="020B0503020204020204" pitchFamily="34" charset="-122"/>
              </a:rPr>
              <a:t>6</a:t>
            </a:r>
            <a:r>
              <a:rPr lang="zh-CN" altLang="en-US" dirty="0" smtClean="0">
                <a:latin typeface="微软雅黑" panose="020B0503020204020204" pitchFamily="34" charset="-122"/>
              </a:rPr>
              <a:t>小时出检测报告，符合地贫防控项目的时效要求。第四是简易，实验操作简便，多种类型样本均可检测。</a:t>
            </a:r>
            <a:endParaRPr lang="en-US" altLang="zh-CN" dirty="0" smtClean="0">
              <a:latin typeface="微软雅黑" panose="020B0503020204020204" pitchFamily="34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16280" indent="-27559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02360" indent="-220345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543685" indent="-220345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1984375" indent="-220345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425065" indent="-220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866390" indent="-220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307080" indent="-220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748405" indent="-22034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EBAEE9-07E8-4594-9D6F-882E4599CC42}" type="slidenum">
              <a:rPr lang="zh-CN" altLang="en-US" smtClean="0">
                <a:latin typeface="Calibri" panose="020F050202020403020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我们已经走过</a:t>
            </a:r>
            <a:r>
              <a:rPr lang="en-US" altLang="zh-CN" smtClean="0"/>
              <a:t>17</a:t>
            </a:r>
            <a:r>
              <a:rPr lang="zh-CN" altLang="en-US" smtClean="0"/>
              <a:t>个年头，并一直专注于分子诊断领域。从</a:t>
            </a:r>
            <a:r>
              <a:rPr lang="en-US" altLang="zh-CN" smtClean="0"/>
              <a:t>2001</a:t>
            </a:r>
            <a:r>
              <a:rPr lang="zh-CN" altLang="en-US" smtClean="0"/>
              <a:t>年成立，先后成为</a:t>
            </a:r>
            <a:r>
              <a:rPr lang="en-US" altLang="zh-CN" smtClean="0"/>
              <a:t>WHO</a:t>
            </a:r>
            <a:r>
              <a:rPr lang="zh-CN" altLang="en-US" smtClean="0"/>
              <a:t>成员，国家高新技术企业。在产品上，</a:t>
            </a:r>
            <a:r>
              <a:rPr lang="en-US" altLang="zh-CN" smtClean="0"/>
              <a:t>HPV</a:t>
            </a:r>
            <a:r>
              <a:rPr lang="zh-CN" altLang="en-US" smtClean="0"/>
              <a:t>获得中国医学检验十大先进试剂，国家重点新产品，卫生部两癌筛查指定产品；</a:t>
            </a:r>
            <a:r>
              <a:rPr lang="en-US" altLang="zh-CN" smtClean="0"/>
              <a:t>α</a:t>
            </a:r>
            <a:r>
              <a:rPr lang="zh-CN" altLang="en-US" smtClean="0"/>
              <a:t>地贫也获得国家重点新产品，连续</a:t>
            </a:r>
            <a:r>
              <a:rPr lang="en-US" altLang="zh-CN" smtClean="0"/>
              <a:t>8</a:t>
            </a:r>
            <a:r>
              <a:rPr lang="zh-CN" altLang="en-US" smtClean="0"/>
              <a:t>年高速增长。</a:t>
            </a:r>
            <a:r>
              <a:rPr lang="en-US" altLang="zh-CN" smtClean="0"/>
              <a:t>2018</a:t>
            </a:r>
            <a:r>
              <a:rPr lang="zh-CN" altLang="en-US" smtClean="0"/>
              <a:t>年我们将继续砥砺前行，不断开拓创新。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亚能生物作为分子诊断的领导者，目前已经获得</a:t>
            </a:r>
            <a:r>
              <a:rPr lang="en-US" altLang="zh-CN" smtClean="0"/>
              <a:t>27</a:t>
            </a:r>
            <a:r>
              <a:rPr lang="zh-CN" altLang="en-US" smtClean="0"/>
              <a:t>项专利、</a:t>
            </a:r>
            <a:r>
              <a:rPr lang="en-US" altLang="zh-CN" smtClean="0"/>
              <a:t>18</a:t>
            </a:r>
            <a:r>
              <a:rPr lang="zh-CN" altLang="en-US" smtClean="0"/>
              <a:t>项证书成果、</a:t>
            </a:r>
            <a:r>
              <a:rPr lang="en-US" altLang="zh-CN" smtClean="0"/>
              <a:t>38</a:t>
            </a:r>
            <a:r>
              <a:rPr lang="zh-CN" altLang="en-US" smtClean="0"/>
              <a:t>项注册证、</a:t>
            </a:r>
            <a:r>
              <a:rPr lang="en-US" altLang="zh-CN" smtClean="0"/>
              <a:t>35</a:t>
            </a:r>
            <a:r>
              <a:rPr lang="zh-CN" altLang="en-US" smtClean="0"/>
              <a:t>项国家省市级项目资助，年销售量也超过了</a:t>
            </a:r>
            <a:r>
              <a:rPr lang="en-US" altLang="zh-CN" smtClean="0"/>
              <a:t>500</a:t>
            </a:r>
            <a:r>
              <a:rPr lang="zh-CN" altLang="en-US" smtClean="0"/>
              <a:t>万份。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4712" cy="33496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谢谢各位老师，我的讲解到此为止，下面进入提问环节。欢迎各位老师提问！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首先，来了解一下地中海贫血的发生原因，我们知道血红蛋白的作用是为人类运输氧，使人体保持正常的生理功能。一个的血红蛋白由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个珠蛋白肽链组成，包括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β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亚基，每个亚基携带一分子的血红素，每个血红素携带一分子的氧，也就是说，一个的血红蛋白携带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个氧分子。当珠蛋白肽链发生缺陷的导致珠蛋白肽链合成减少或不能合成时，就会影响血红蛋白运输氧的功能，从而引起地中海贫血。</a:t>
            </a:r>
            <a:r>
              <a:rPr lang="zh-CN" altLang="en-US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地中海贫血是一种常染色体单基因隐性遗传病。主要分为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n-US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β</a:t>
            </a:r>
            <a:r>
              <a:rPr lang="zh-CN" altLang="en-US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地中海贫血。它具有明显的种族和地区差异，并且重型致死、中型致残</a:t>
            </a:r>
            <a:r>
              <a:rPr lang="zh-CN" altLang="en-US" sz="1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给我国带来巨大的经济损失，严重影响我国人口素质的提高。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地中海贫血遍布世界各地，以地中海地区、中非洲、亚洲、南太平洋地区发病较多。我国的高发区主要分布于长江以南各省区，其中广西、广东和海南三省（区）为我国发生率最高的地区。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资料显示，地贫是我国南方地区最常见、危害最大的遗传病之一。</a:t>
            </a:r>
            <a:r>
              <a:rPr lang="zh-CN" alt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广西、云南、海南和广东的地贫携带率都是</a:t>
            </a:r>
            <a:r>
              <a:rPr lang="en-US" altLang="zh-CN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10%</a:t>
            </a:r>
            <a:r>
              <a:rPr lang="zh-CN" alt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以上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，其中广西更是达到了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20%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以上，也就是说，平均每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个人就有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个人是地贫携带者。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地贫是常染色体隐性遗传病，</a:t>
            </a:r>
            <a:r>
              <a:rPr lang="zh-CN" altLang="en-US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夫妇双方若无携带地贫基因，出生地贫患儿的概率为0；夫妇一方携带地贫基因，下一代有50%的概率携带地贫基因；夫妇双方均携带</a:t>
            </a:r>
            <a:r>
              <a:rPr lang="zh-CN" altLang="en-US" b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同型</a:t>
            </a:r>
            <a:r>
              <a:rPr lang="zh-CN" altLang="en-US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地贫基因，下一代有25%的概率为重症地贫患儿。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静止型－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</a:t>
            </a:r>
            <a:r>
              <a:rPr lang="en-US" altLang="zh-CN" dirty="0" smtClean="0"/>
              <a:t>α</a:t>
            </a:r>
            <a:r>
              <a:rPr lang="zh-CN" altLang="en-US" dirty="0" smtClean="0"/>
              <a:t>基因缺失或丧失功能临床无任何症状，一般血液学检查无异样，仅平均红细胞体积</a:t>
            </a:r>
            <a:r>
              <a:rPr lang="en-US" altLang="zh-CN" dirty="0" smtClean="0"/>
              <a:t>(MCV) </a:t>
            </a:r>
            <a:r>
              <a:rPr lang="zh-CN" altLang="en-US" dirty="0" smtClean="0"/>
              <a:t>位于正常值下限。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标准型－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</a:t>
            </a:r>
            <a:r>
              <a:rPr lang="en-US" altLang="zh-CN" dirty="0" smtClean="0"/>
              <a:t>α</a:t>
            </a:r>
            <a:r>
              <a:rPr lang="zh-CN" altLang="en-US" dirty="0" smtClean="0"/>
              <a:t>基因缺失或丧失功能，</a:t>
            </a:r>
            <a:r>
              <a:rPr lang="zh-CN" altLang="el-GR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临床无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明显</a:t>
            </a:r>
            <a:r>
              <a:rPr lang="zh-CN" altLang="el-GR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症状</a:t>
            </a:r>
            <a:r>
              <a:rPr lang="zh-CN" altLang="en-US" dirty="0" smtClean="0"/>
              <a:t>，血液学检查出现小细胞低色素贫血，红细胞大小不均一，平均红细胞体积</a:t>
            </a:r>
            <a:r>
              <a:rPr lang="en-US" altLang="zh-CN" dirty="0" smtClean="0"/>
              <a:t>(MCV) </a:t>
            </a:r>
            <a:r>
              <a:rPr lang="zh-CN" altLang="en-US" dirty="0" smtClean="0"/>
              <a:t>及平均血红蛋白含量</a:t>
            </a:r>
            <a:r>
              <a:rPr lang="en-US" altLang="zh-CN" dirty="0" smtClean="0"/>
              <a:t>(MCH)</a:t>
            </a:r>
            <a:r>
              <a:rPr lang="zh-CN" altLang="en-US" dirty="0" smtClean="0"/>
              <a:t>明显偏低。</a:t>
            </a:r>
            <a:endParaRPr lang="en-US" altLang="zh-CN" dirty="0" smtClean="0"/>
          </a:p>
          <a:p>
            <a:r>
              <a:rPr lang="zh-CN" altLang="en-US" dirty="0" smtClean="0"/>
              <a:t>血红蛋白</a:t>
            </a:r>
            <a:r>
              <a:rPr lang="en-US" altLang="zh-CN" dirty="0" smtClean="0"/>
              <a:t>H</a:t>
            </a:r>
            <a:r>
              <a:rPr lang="zh-CN" altLang="en-US" dirty="0" smtClean="0"/>
              <a:t>病－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</a:t>
            </a:r>
            <a:r>
              <a:rPr lang="en-US" altLang="zh-CN" dirty="0" smtClean="0"/>
              <a:t>α</a:t>
            </a:r>
            <a:r>
              <a:rPr lang="zh-CN" altLang="en-US" dirty="0" smtClean="0"/>
              <a:t>基因缺失或丧失功能，</a:t>
            </a:r>
            <a:r>
              <a:rPr lang="en-US" altLang="zh-CN" dirty="0" smtClean="0"/>
              <a:t>α</a:t>
            </a:r>
            <a:r>
              <a:rPr lang="zh-CN" altLang="en-US" dirty="0" smtClean="0"/>
              <a:t>链的合成受到严重影响，大量的</a:t>
            </a:r>
            <a:r>
              <a:rPr lang="en-US" altLang="zh-CN" dirty="0" smtClean="0"/>
              <a:t>β-</a:t>
            </a:r>
            <a:r>
              <a:rPr lang="zh-CN" altLang="en-US" dirty="0" smtClean="0"/>
              <a:t>珠蛋白链过剩而聚合为</a:t>
            </a:r>
            <a:r>
              <a:rPr lang="en-US" altLang="zh-CN" dirty="0" smtClean="0"/>
              <a:t>β</a:t>
            </a:r>
            <a:r>
              <a:rPr lang="zh-CN" altLang="en-US" dirty="0" smtClean="0"/>
              <a:t>四聚体</a:t>
            </a:r>
            <a:r>
              <a:rPr lang="en-US" altLang="zh-CN" dirty="0" smtClean="0"/>
              <a:t>—</a:t>
            </a:r>
            <a:r>
              <a:rPr lang="en-US" altLang="zh-CN" dirty="0" err="1" smtClean="0"/>
              <a:t>HbH</a:t>
            </a:r>
            <a:r>
              <a:rPr lang="zh-CN" altLang="en-US" dirty="0" smtClean="0"/>
              <a:t>（</a:t>
            </a:r>
            <a:r>
              <a:rPr lang="en-US" altLang="zh-CN" dirty="0" smtClean="0"/>
              <a:t>β4</a:t>
            </a:r>
            <a:r>
              <a:rPr lang="zh-CN" altLang="en-US" dirty="0" smtClean="0"/>
              <a:t>），使红细胞受损，导致慢性溶血性贫血。 有轻度或中度贫血，部分患者伴肝脾肿大及轻度黄疸，较重者亦需输血治疗。感染和服用氧化性药物及妊娠均可使贫血加重。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巴氏水肿胎儿综合症－</a:t>
            </a:r>
            <a:r>
              <a:rPr lang="en-US" altLang="zh-CN" dirty="0" smtClean="0"/>
              <a:t>4</a:t>
            </a:r>
            <a:r>
              <a:rPr lang="zh-CN" altLang="en-US" dirty="0" smtClean="0"/>
              <a:t>个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Symbol" panose="05050102010706020507" pitchFamily="18" charset="2"/>
              </a:rPr>
              <a:t></a:t>
            </a:r>
            <a:r>
              <a:rPr lang="zh-CN" altLang="en-US" dirty="0" smtClean="0"/>
              <a:t>基因缺失或丧失功能，患胎于妊娠晚期或产后数小时内死亡，全身水肿，肝脾肿大。由于胎儿无法合成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Symbol" panose="05050102010706020507" pitchFamily="18" charset="2"/>
              </a:rPr>
              <a:t></a:t>
            </a:r>
            <a:r>
              <a:rPr lang="zh-CN" altLang="en-US" dirty="0" smtClean="0"/>
              <a:t>珠蛋白，脐血血红蛋白（ </a:t>
            </a:r>
            <a:r>
              <a:rPr lang="en-US" altLang="zh-CN" dirty="0" err="1" smtClean="0"/>
              <a:t>Hb</a:t>
            </a:r>
            <a:r>
              <a:rPr lang="en-US" altLang="zh-CN" dirty="0" smtClean="0"/>
              <a:t> Bart’s </a:t>
            </a:r>
            <a:r>
              <a:rPr lang="zh-CN" altLang="en-US" dirty="0" smtClean="0"/>
              <a:t>，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  <a:sym typeface="Symbol" panose="05050102010706020507" pitchFamily="18" charset="2"/>
              </a:rPr>
              <a:t>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）含量高。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00458D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C:\Users\Administrator\Desktop\2017亚能PPT模版（企业版）\2017亚能PPT模版（企业版）1.0-8.jpg2017亚能PPT模版（企业版）1.0-8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C:\Users\Administrator\Desktop\2017亚能PPT模版（企业版）\2017亚能PPT模版（企业版）1.0-8.jpg2017亚能PPT模版（企业版）1.0-8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4.png"/><Relationship Id="rId3" Type="http://schemas.openxmlformats.org/officeDocument/2006/relationships/audio" Target="../media/media1.m4a"/><Relationship Id="rId7" Type="http://schemas.openxmlformats.org/officeDocument/2006/relationships/diagramData" Target="../diagrams/data1.xml"/><Relationship Id="rId12" Type="http://schemas.microsoft.com/office/2007/relationships/media" Target="../media/media1.m4a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11" Type="http://schemas.microsoft.com/office/2007/relationships/diagramDrawing" Target="../diagrams/drawing1.xml"/><Relationship Id="rId5" Type="http://schemas.openxmlformats.org/officeDocument/2006/relationships/notesSlide" Target="../notesSlides/notesSlide3.xml"/><Relationship Id="rId10" Type="http://schemas.openxmlformats.org/officeDocument/2006/relationships/diagramColors" Target="../diagrams/colors1.xml"/><Relationship Id="rId4" Type="http://schemas.openxmlformats.org/officeDocument/2006/relationships/slideLayout" Target="../slideLayouts/slideLayout6.xml"/><Relationship Id="rId9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tags" Target="../tags/tag36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2" Type="http://schemas.openxmlformats.org/officeDocument/2006/relationships/tags" Target="../tags/tag25.xml"/><Relationship Id="rId16" Type="http://schemas.openxmlformats.org/officeDocument/2006/relationships/notesSlide" Target="../notesSlides/notesSlide19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33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microsoft.com/office/2007/relationships/hdphoto" Target="../media/image33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2016亚能PPT\2016 亚能PPT-1.jpg2016 亚能PPT-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91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7514" y="1596871"/>
            <a:ext cx="955795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地中海贫血基因检测的道与术</a:t>
            </a:r>
          </a:p>
          <a:p>
            <a:pPr algn="ctr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亚能生物    马于雷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 bwMode="auto">
          <a:xfrm>
            <a:off x="1465263" y="2287975"/>
            <a:ext cx="2581275" cy="1987550"/>
            <a:chOff x="3650" y="2554"/>
            <a:chExt cx="1626" cy="1252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3650" y="3402"/>
              <a:ext cx="162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 err="1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Bart's Hydrops</a:t>
              </a:r>
            </a:p>
            <a:p>
              <a:pPr eaLnBrk="1" hangingPunct="1"/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(--</a:t>
              </a:r>
              <a:r>
                <a:rPr lang="en-US" altLang="zh-CN" baseline="30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SEA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/--</a:t>
              </a:r>
              <a:r>
                <a:rPr lang="en-US" altLang="zh-CN" baseline="30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SEA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Group 6"/>
            <p:cNvGrpSpPr/>
            <p:nvPr/>
          </p:nvGrpSpPr>
          <p:grpSpPr bwMode="auto">
            <a:xfrm>
              <a:off x="4021" y="2554"/>
              <a:ext cx="444" cy="852"/>
              <a:chOff x="2496" y="264"/>
              <a:chExt cx="444" cy="852"/>
            </a:xfrm>
          </p:grpSpPr>
          <p:grpSp>
            <p:nvGrpSpPr>
              <p:cNvPr id="7" name="Group 7"/>
              <p:cNvGrpSpPr/>
              <p:nvPr/>
            </p:nvGrpSpPr>
            <p:grpSpPr bwMode="auto">
              <a:xfrm>
                <a:off x="2496" y="264"/>
                <a:ext cx="180" cy="852"/>
                <a:chOff x="1212" y="2784"/>
                <a:chExt cx="180" cy="852"/>
              </a:xfrm>
            </p:grpSpPr>
            <p:sp>
              <p:nvSpPr>
                <p:cNvPr id="14" name="Rectangle 8"/>
                <p:cNvSpPr>
                  <a:spLocks noChangeArrowheads="1"/>
                </p:cNvSpPr>
                <p:nvPr/>
              </p:nvSpPr>
              <p:spPr bwMode="auto">
                <a:xfrm>
                  <a:off x="1212" y="2904"/>
                  <a:ext cx="180" cy="24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Rectangle 9"/>
                <p:cNvSpPr>
                  <a:spLocks noChangeArrowheads="1"/>
                </p:cNvSpPr>
                <p:nvPr/>
              </p:nvSpPr>
              <p:spPr bwMode="auto">
                <a:xfrm>
                  <a:off x="1212" y="3276"/>
                  <a:ext cx="180" cy="24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660066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1308" y="2784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rgbClr val="66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1308" y="3144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rgbClr val="66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1308" y="3516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rgbClr val="66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Group 13"/>
              <p:cNvGrpSpPr/>
              <p:nvPr/>
            </p:nvGrpSpPr>
            <p:grpSpPr bwMode="auto">
              <a:xfrm>
                <a:off x="2760" y="264"/>
                <a:ext cx="180" cy="852"/>
                <a:chOff x="1212" y="2784"/>
                <a:chExt cx="180" cy="852"/>
              </a:xfrm>
            </p:grpSpPr>
            <p:sp>
              <p:nvSpPr>
                <p:cNvPr id="9" name="Rectangle 14"/>
                <p:cNvSpPr>
                  <a:spLocks noChangeArrowheads="1"/>
                </p:cNvSpPr>
                <p:nvPr/>
              </p:nvSpPr>
              <p:spPr bwMode="auto">
                <a:xfrm>
                  <a:off x="1212" y="2904"/>
                  <a:ext cx="180" cy="24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chemeClr val="bg1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Rectangle 15"/>
                <p:cNvSpPr>
                  <a:spLocks noChangeArrowheads="1"/>
                </p:cNvSpPr>
                <p:nvPr/>
              </p:nvSpPr>
              <p:spPr bwMode="auto">
                <a:xfrm>
                  <a:off x="1212" y="3276"/>
                  <a:ext cx="180" cy="24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660066"/>
                  </a:solidFill>
                  <a:miter lim="800000"/>
                </a:ln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308" y="2784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rgbClr val="66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308" y="3144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rgbClr val="66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308" y="3516"/>
                  <a:ext cx="0" cy="120"/>
                </a:xfrm>
                <a:prstGeom prst="line">
                  <a:avLst/>
                </a:prstGeom>
                <a:noFill/>
                <a:ln w="12700">
                  <a:solidFill>
                    <a:srgbClr val="66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607548" y="2410119"/>
            <a:ext cx="8234315" cy="186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en-US" altLang="zh-CN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巴氏水肿胎儿综合症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</a:t>
            </a:r>
            <a:r>
              <a:rPr lang="zh-CN" altLang="el-GR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基因缺失或丧失功能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患胎于</a:t>
            </a:r>
            <a:r>
              <a:rPr lang="zh-CN" altLang="el-GR" sz="2000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妊娠晚期或产后数小时内死亡，全身水肿，肝脾肿大</a:t>
            </a: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。由于胎儿无法合成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珠蛋白</a:t>
            </a: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，脐血血红蛋白（ </a:t>
            </a:r>
            <a:r>
              <a:rPr lang="en-US" altLang="zh-CN" sz="2000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Bart’s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</a:t>
            </a:r>
            <a:r>
              <a:rPr lang="en-US" altLang="zh-CN" sz="2000" baseline="-25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4</a:t>
            </a: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）含量高。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0" y="877422"/>
            <a:ext cx="12192000" cy="53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贫的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基因型与表现型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06824"/>
            <a:ext cx="10515600" cy="883864"/>
          </a:xfrm>
        </p:spPr>
        <p:txBody>
          <a:bodyPr>
            <a:normAutofit/>
          </a:bodyPr>
          <a:lstStyle/>
          <a:p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β-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</a:t>
            </a:r>
            <a:endParaRPr lang="zh-CN" altLang="en-US" sz="2400" dirty="0"/>
          </a:p>
        </p:txBody>
      </p:sp>
      <p:grpSp>
        <p:nvGrpSpPr>
          <p:cNvPr id="3" name="2fa8ceba-c03c-4b61-b170-ebd27260ae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3694" y="1635671"/>
            <a:ext cx="9779747" cy="5043035"/>
            <a:chOff x="640457" y="1130299"/>
            <a:chExt cx="10878443" cy="5609591"/>
          </a:xfrm>
        </p:grpSpPr>
        <p:sp>
          <p:nvSpPr>
            <p:cNvPr id="4" name="iṥ1íde"/>
            <p:cNvSpPr/>
            <p:nvPr/>
          </p:nvSpPr>
          <p:spPr>
            <a:xfrm flipH="1">
              <a:off x="4439218" y="1131015"/>
              <a:ext cx="1714303" cy="5003085"/>
            </a:xfrm>
            <a:custGeom>
              <a:avLst/>
              <a:gdLst>
                <a:gd name="connsiteX0" fmla="*/ 857469 w 1714303"/>
                <a:gd name="connsiteY0" fmla="*/ 0 h 5003085"/>
                <a:gd name="connsiteX1" fmla="*/ 5717 w 1714303"/>
                <a:gd name="connsiteY1" fmla="*/ 763774 h 5003085"/>
                <a:gd name="connsiteX2" fmla="*/ 0 w 1714303"/>
                <a:gd name="connsiteY2" fmla="*/ 2473905 h 5003085"/>
                <a:gd name="connsiteX3" fmla="*/ 2146 w 1714303"/>
                <a:gd name="connsiteY3" fmla="*/ 2473905 h 5003085"/>
                <a:gd name="connsiteX4" fmla="*/ 2146 w 1714303"/>
                <a:gd name="connsiteY4" fmla="*/ 5003085 h 5003085"/>
                <a:gd name="connsiteX5" fmla="*/ 277822 w 1714303"/>
                <a:gd name="connsiteY5" fmla="*/ 5003085 h 5003085"/>
                <a:gd name="connsiteX6" fmla="*/ 277822 w 1714303"/>
                <a:gd name="connsiteY6" fmla="*/ 2473905 h 5003085"/>
                <a:gd name="connsiteX7" fmla="*/ 280424 w 1714303"/>
                <a:gd name="connsiteY7" fmla="*/ 2473905 h 5003085"/>
                <a:gd name="connsiteX8" fmla="*/ 280424 w 1714303"/>
                <a:gd name="connsiteY8" fmla="*/ 808217 h 5003085"/>
                <a:gd name="connsiteX9" fmla="*/ 712176 w 1714303"/>
                <a:gd name="connsiteY9" fmla="*/ 298271 h 5003085"/>
                <a:gd name="connsiteX10" fmla="*/ 1384892 w 1714303"/>
                <a:gd name="connsiteY10" fmla="*/ 661602 h 5003085"/>
                <a:gd name="connsiteX11" fmla="*/ 1017610 w 1714303"/>
                <a:gd name="connsiteY11" fmla="*/ 1389639 h 5003085"/>
                <a:gd name="connsiteX12" fmla="*/ 1006891 w 1714303"/>
                <a:gd name="connsiteY12" fmla="*/ 1263298 h 5003085"/>
                <a:gd name="connsiteX13" fmla="*/ 697726 w 1714303"/>
                <a:gd name="connsiteY13" fmla="*/ 1565463 h 5003085"/>
                <a:gd name="connsiteX14" fmla="*/ 1097799 w 1714303"/>
                <a:gd name="connsiteY14" fmla="*/ 1827652 h 5003085"/>
                <a:gd name="connsiteX15" fmla="*/ 1076759 w 1714303"/>
                <a:gd name="connsiteY15" fmla="*/ 1679777 h 5003085"/>
                <a:gd name="connsiteX16" fmla="*/ 1714303 w 1714303"/>
                <a:gd name="connsiteY16" fmla="*/ 857013 h 5003085"/>
                <a:gd name="connsiteX17" fmla="*/ 857469 w 1714303"/>
                <a:gd name="connsiteY17" fmla="*/ 0 h 500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3" h="5003085">
                  <a:moveTo>
                    <a:pt x="857469" y="0"/>
                  </a:moveTo>
                  <a:cubicBezTo>
                    <a:pt x="415873" y="229"/>
                    <a:pt x="52401" y="334466"/>
                    <a:pt x="5717" y="763774"/>
                  </a:cubicBezTo>
                  <a:lnTo>
                    <a:pt x="0" y="2473905"/>
                  </a:lnTo>
                  <a:lnTo>
                    <a:pt x="2146" y="2473905"/>
                  </a:lnTo>
                  <a:lnTo>
                    <a:pt x="2146" y="5003085"/>
                  </a:lnTo>
                  <a:lnTo>
                    <a:pt x="277822" y="5003085"/>
                  </a:lnTo>
                  <a:lnTo>
                    <a:pt x="277822" y="2473905"/>
                  </a:lnTo>
                  <a:lnTo>
                    <a:pt x="280424" y="2473905"/>
                  </a:lnTo>
                  <a:lnTo>
                    <a:pt x="280424" y="808217"/>
                  </a:lnTo>
                  <a:cubicBezTo>
                    <a:pt x="300273" y="566302"/>
                    <a:pt x="471370" y="359208"/>
                    <a:pt x="712176" y="298271"/>
                  </a:cubicBezTo>
                  <a:cubicBezTo>
                    <a:pt x="997046" y="226109"/>
                    <a:pt x="1289777" y="383605"/>
                    <a:pt x="1384892" y="661602"/>
                  </a:cubicBezTo>
                  <a:cubicBezTo>
                    <a:pt x="1488582" y="964340"/>
                    <a:pt x="1322805" y="1293193"/>
                    <a:pt x="1017610" y="1389639"/>
                  </a:cubicBezTo>
                  <a:lnTo>
                    <a:pt x="1006891" y="1263298"/>
                  </a:lnTo>
                  <a:lnTo>
                    <a:pt x="697726" y="1565463"/>
                  </a:lnTo>
                  <a:lnTo>
                    <a:pt x="1097799" y="1827652"/>
                  </a:lnTo>
                  <a:lnTo>
                    <a:pt x="1076759" y="1679777"/>
                  </a:lnTo>
                  <a:cubicBezTo>
                    <a:pt x="1451743" y="1582644"/>
                    <a:pt x="1713827" y="1244513"/>
                    <a:pt x="1714303" y="857013"/>
                  </a:cubicBezTo>
                  <a:cubicBezTo>
                    <a:pt x="1714938" y="383605"/>
                    <a:pt x="1330903" y="-229"/>
                    <a:pt x="857469" y="0"/>
                  </a:cubicBezTo>
                  <a:close/>
                </a:path>
              </a:pathLst>
            </a:custGeom>
            <a:solidFill>
              <a:srgbClr val="B4B4B4"/>
            </a:solidFill>
            <a:ln w="12700">
              <a:noFill/>
              <a:miter lim="400000"/>
            </a:ln>
          </p:spPr>
          <p:txBody>
            <a:bodyPr wrap="square" lIns="22860" rIns="22860">
              <a:noAutofit/>
            </a:bodyPr>
            <a:lstStyle/>
            <a:p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5" name="íṩľïďe"/>
            <p:cNvSpPr/>
            <p:nvPr/>
          </p:nvSpPr>
          <p:spPr>
            <a:xfrm>
              <a:off x="6151375" y="1130299"/>
              <a:ext cx="1714302" cy="4211246"/>
            </a:xfrm>
            <a:custGeom>
              <a:avLst/>
              <a:gdLst>
                <a:gd name="connsiteX0" fmla="*/ 857429 w 1714302"/>
                <a:gd name="connsiteY0" fmla="*/ 1 h 4211246"/>
                <a:gd name="connsiteX1" fmla="*/ 1714302 w 1714302"/>
                <a:gd name="connsiteY1" fmla="*/ 857116 h 4211246"/>
                <a:gd name="connsiteX2" fmla="*/ 1076747 w 1714302"/>
                <a:gd name="connsiteY2" fmla="*/ 1679736 h 4211246"/>
                <a:gd name="connsiteX3" fmla="*/ 1097782 w 1714302"/>
                <a:gd name="connsiteY3" fmla="*/ 1827573 h 4211246"/>
                <a:gd name="connsiteX4" fmla="*/ 697723 w 1714302"/>
                <a:gd name="connsiteY4" fmla="*/ 1565477 h 4211246"/>
                <a:gd name="connsiteX5" fmla="*/ 1006896 w 1714302"/>
                <a:gd name="connsiteY5" fmla="*/ 1263269 h 4211246"/>
                <a:gd name="connsiteX6" fmla="*/ 1017612 w 1714302"/>
                <a:gd name="connsiteY6" fmla="*/ 1389676 h 4211246"/>
                <a:gd name="connsiteX7" fmla="*/ 1384888 w 1714302"/>
                <a:gd name="connsiteY7" fmla="*/ 661604 h 4211246"/>
                <a:gd name="connsiteX8" fmla="*/ 712169 w 1714302"/>
                <a:gd name="connsiteY8" fmla="*/ 298312 h 4211246"/>
                <a:gd name="connsiteX9" fmla="*/ 280359 w 1714302"/>
                <a:gd name="connsiteY9" fmla="*/ 808295 h 4211246"/>
                <a:gd name="connsiteX10" fmla="*/ 280359 w 1714302"/>
                <a:gd name="connsiteY10" fmla="*/ 2474621 h 4211246"/>
                <a:gd name="connsiteX11" fmla="*/ 275676 w 1714302"/>
                <a:gd name="connsiteY11" fmla="*/ 2474621 h 4211246"/>
                <a:gd name="connsiteX12" fmla="*/ 275676 w 1714302"/>
                <a:gd name="connsiteY12" fmla="*/ 4211246 h 4211246"/>
                <a:gd name="connsiteX13" fmla="*/ 0 w 1714302"/>
                <a:gd name="connsiteY13" fmla="*/ 4211246 h 4211246"/>
                <a:gd name="connsiteX14" fmla="*/ 0 w 1714302"/>
                <a:gd name="connsiteY14" fmla="*/ 2474621 h 4211246"/>
                <a:gd name="connsiteX15" fmla="*/ 0 w 1714302"/>
                <a:gd name="connsiteY15" fmla="*/ 2298701 h 4211246"/>
                <a:gd name="connsiteX16" fmla="*/ 0 w 1714302"/>
                <a:gd name="connsiteY16" fmla="*/ 763829 h 4211246"/>
                <a:gd name="connsiteX17" fmla="*/ 857429 w 1714302"/>
                <a:gd name="connsiteY17" fmla="*/ 1 h 421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2" h="4211246">
                  <a:moveTo>
                    <a:pt x="857429" y="1"/>
                  </a:moveTo>
                  <a:cubicBezTo>
                    <a:pt x="1330753" y="918"/>
                    <a:pt x="1714540" y="384150"/>
                    <a:pt x="1714302" y="857116"/>
                  </a:cubicBezTo>
                  <a:cubicBezTo>
                    <a:pt x="1714143" y="1244588"/>
                    <a:pt x="1451882" y="1583011"/>
                    <a:pt x="1076747" y="1679736"/>
                  </a:cubicBezTo>
                  <a:lnTo>
                    <a:pt x="1097782" y="1827573"/>
                  </a:lnTo>
                  <a:lnTo>
                    <a:pt x="697723" y="1565477"/>
                  </a:lnTo>
                  <a:lnTo>
                    <a:pt x="1006896" y="1263269"/>
                  </a:lnTo>
                  <a:lnTo>
                    <a:pt x="1017612" y="1389676"/>
                  </a:lnTo>
                  <a:cubicBezTo>
                    <a:pt x="1322736" y="1293295"/>
                    <a:pt x="1488554" y="964384"/>
                    <a:pt x="1384888" y="661604"/>
                  </a:cubicBezTo>
                  <a:cubicBezTo>
                    <a:pt x="1289715" y="383692"/>
                    <a:pt x="997053" y="226113"/>
                    <a:pt x="712169" y="298312"/>
                  </a:cubicBezTo>
                  <a:cubicBezTo>
                    <a:pt x="471340" y="359281"/>
                    <a:pt x="300283" y="566369"/>
                    <a:pt x="280359" y="808295"/>
                  </a:cubicBezTo>
                  <a:lnTo>
                    <a:pt x="280359" y="2474621"/>
                  </a:lnTo>
                  <a:lnTo>
                    <a:pt x="275676" y="2474621"/>
                  </a:lnTo>
                  <a:lnTo>
                    <a:pt x="275676" y="4211246"/>
                  </a:lnTo>
                  <a:lnTo>
                    <a:pt x="0" y="4211246"/>
                  </a:lnTo>
                  <a:lnTo>
                    <a:pt x="0" y="2474621"/>
                  </a:lnTo>
                  <a:lnTo>
                    <a:pt x="0" y="2298701"/>
                  </a:lnTo>
                  <a:lnTo>
                    <a:pt x="0" y="763829"/>
                  </a:lnTo>
                  <a:cubicBezTo>
                    <a:pt x="46912" y="326619"/>
                    <a:pt x="414347" y="-801"/>
                    <a:pt x="85742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wrap="square" lIns="25400" tIns="25400" rIns="25400" bIns="25400" anchor="ctr">
              <a:noAutofit/>
            </a:bodyPr>
            <a:lstStyle/>
            <a:p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6" name="ïṡliḍe"/>
            <p:cNvSpPr/>
            <p:nvPr/>
          </p:nvSpPr>
          <p:spPr>
            <a:xfrm>
              <a:off x="4689967" y="1369995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7" name="íṩļïḋé"/>
            <p:cNvSpPr/>
            <p:nvPr/>
          </p:nvSpPr>
          <p:spPr bwMode="auto">
            <a:xfrm>
              <a:off x="5076428" y="1756868"/>
              <a:ext cx="439882" cy="43905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DD137B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í$1ïďê"/>
            <p:cNvSpPr/>
            <p:nvPr/>
          </p:nvSpPr>
          <p:spPr>
            <a:xfrm>
              <a:off x="6402125" y="1369280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>
                <a:solidFill>
                  <a:prstClr val="black"/>
                </a:solidFill>
              </a:endParaRPr>
            </a:p>
          </p:txBody>
        </p:sp>
        <p:sp>
          <p:nvSpPr>
            <p:cNvPr id="9" name="íşľidê"/>
            <p:cNvSpPr/>
            <p:nvPr/>
          </p:nvSpPr>
          <p:spPr bwMode="auto">
            <a:xfrm>
              <a:off x="6762207" y="1776308"/>
              <a:ext cx="492640" cy="3987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0045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2" name="î$lïḋê"/>
            <p:cNvSpPr txBox="1"/>
            <p:nvPr/>
          </p:nvSpPr>
          <p:spPr bwMode="auto">
            <a:xfrm>
              <a:off x="660400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b="1" dirty="0">
                  <a:solidFill>
                    <a:srgbClr val="004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分子基础</a:t>
              </a:r>
            </a:p>
          </p:txBody>
        </p:sp>
        <p:sp>
          <p:nvSpPr>
            <p:cNvPr id="13" name="ïṧlíḓé"/>
            <p:cNvSpPr/>
            <p:nvPr/>
          </p:nvSpPr>
          <p:spPr bwMode="auto">
            <a:xfrm>
              <a:off x="660400" y="2681352"/>
              <a:ext cx="4228060" cy="2193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prstClr val="black"/>
                  </a:solidFill>
                </a:rPr>
                <a:t>绝大多数</a:t>
              </a:r>
              <a:r>
                <a:rPr lang="en-US" altLang="zh-CN" sz="1400" dirty="0">
                  <a:solidFill>
                    <a:prstClr val="black"/>
                  </a:solidFill>
                </a:rPr>
                <a:t>β </a:t>
              </a:r>
              <a:r>
                <a:rPr lang="zh-CN" altLang="en-US" sz="1400" dirty="0">
                  <a:solidFill>
                    <a:prstClr val="black"/>
                  </a:solidFill>
                </a:rPr>
                <a:t>地贫是由于</a:t>
              </a:r>
              <a:r>
                <a:rPr lang="en-US" altLang="zh-CN" sz="1400" dirty="0">
                  <a:solidFill>
                    <a:prstClr val="black"/>
                  </a:solidFill>
                </a:rPr>
                <a:t>β -</a:t>
              </a:r>
              <a:r>
                <a:rPr lang="zh-CN" altLang="en-US" sz="1400" dirty="0">
                  <a:solidFill>
                    <a:prstClr val="black"/>
                  </a:solidFill>
                </a:rPr>
                <a:t>基因点突变所致， 突变涉及基因内及</a:t>
              </a:r>
              <a:r>
                <a:rPr lang="zh-CN" altLang="en-US" sz="1400" dirty="0" smtClean="0">
                  <a:solidFill>
                    <a:prstClr val="black"/>
                  </a:solidFill>
                </a:rPr>
                <a:t>侧翼序列。</a:t>
              </a:r>
              <a:endParaRPr lang="en-US" altLang="zh-CN" sz="1400" dirty="0" smtClean="0">
                <a:solidFill>
                  <a:prstClr val="black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prstClr val="black"/>
                  </a:solidFill>
                </a:rPr>
                <a:t>目前在全世界已发现了近</a:t>
              </a:r>
              <a:r>
                <a:rPr lang="en-US" altLang="zh-CN" sz="1400" dirty="0">
                  <a:solidFill>
                    <a:prstClr val="black"/>
                  </a:solidFill>
                </a:rPr>
                <a:t>200</a:t>
              </a:r>
              <a:r>
                <a:rPr lang="zh-CN" altLang="en-US" sz="1400" dirty="0">
                  <a:solidFill>
                    <a:prstClr val="black"/>
                  </a:solidFill>
                </a:rPr>
                <a:t>种突变类型，包括绝大部分</a:t>
              </a:r>
              <a:r>
                <a:rPr lang="en-US" altLang="zh-CN" sz="1400" dirty="0">
                  <a:solidFill>
                    <a:prstClr val="black"/>
                  </a:solidFill>
                </a:rPr>
                <a:t>β -</a:t>
              </a:r>
              <a:r>
                <a:rPr lang="zh-CN" altLang="en-US" sz="1400" dirty="0">
                  <a:solidFill>
                    <a:prstClr val="black"/>
                  </a:solidFill>
                </a:rPr>
                <a:t>基因点突变和少部分</a:t>
              </a:r>
              <a:r>
                <a:rPr lang="en-US" altLang="zh-CN" sz="1400" dirty="0">
                  <a:solidFill>
                    <a:prstClr val="black"/>
                  </a:solidFill>
                </a:rPr>
                <a:t>β -</a:t>
              </a:r>
              <a:r>
                <a:rPr lang="zh-CN" altLang="en-US" sz="1400" dirty="0">
                  <a:solidFill>
                    <a:prstClr val="black"/>
                  </a:solidFill>
                </a:rPr>
                <a:t>基因缺失。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400" dirty="0" smtClean="0">
                <a:solidFill>
                  <a:prstClr val="black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400" dirty="0">
                <a:solidFill>
                  <a:prstClr val="black"/>
                </a:solidFill>
              </a:endParaRPr>
            </a:p>
          </p:txBody>
        </p:sp>
        <p:sp>
          <p:nvSpPr>
            <p:cNvPr id="14" name="îśḷïde"/>
            <p:cNvSpPr/>
            <p:nvPr/>
          </p:nvSpPr>
          <p:spPr bwMode="auto">
            <a:xfrm>
              <a:off x="640457" y="4925017"/>
              <a:ext cx="4267946" cy="1814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prstClr val="black"/>
                  </a:solidFill>
                </a:rPr>
                <a:t>在中国人群中共发现约</a:t>
              </a:r>
              <a:r>
                <a:rPr lang="en-US" altLang="zh-CN" sz="1400" dirty="0">
                  <a:solidFill>
                    <a:prstClr val="black"/>
                  </a:solidFill>
                </a:rPr>
                <a:t>40</a:t>
              </a:r>
              <a:r>
                <a:rPr lang="zh-CN" altLang="en-US" sz="1400" dirty="0">
                  <a:solidFill>
                    <a:prstClr val="black"/>
                  </a:solidFill>
                </a:rPr>
                <a:t>余种，其中常见的有： </a:t>
              </a:r>
              <a:r>
                <a:rPr lang="en-US" altLang="zh-CN" sz="1400" dirty="0">
                  <a:solidFill>
                    <a:prstClr val="black"/>
                  </a:solidFill>
                </a:rPr>
                <a:t>CDs41-42, CD654, CDs71-72, -29, -28, CD17, </a:t>
              </a:r>
              <a:r>
                <a:rPr lang="en-US" altLang="zh-CN" sz="1400" dirty="0" err="1">
                  <a:solidFill>
                    <a:prstClr val="black"/>
                  </a:solidFill>
                </a:rPr>
                <a:t>HbE</a:t>
              </a:r>
              <a:r>
                <a:rPr lang="en-US" altLang="zh-CN" sz="1400" dirty="0">
                  <a:solidFill>
                    <a:prstClr val="black"/>
                  </a:solidFill>
                </a:rPr>
                <a:t>, CDs27-28, CD43</a:t>
              </a:r>
              <a:r>
                <a:rPr lang="zh-CN" altLang="en-US" sz="1400" dirty="0">
                  <a:solidFill>
                    <a:prstClr val="black"/>
                  </a:solidFill>
                </a:rPr>
                <a:t>，占</a:t>
              </a:r>
              <a:r>
                <a:rPr lang="en-US" altLang="zh-CN" sz="1400" dirty="0">
                  <a:solidFill>
                    <a:prstClr val="black"/>
                  </a:solidFill>
                </a:rPr>
                <a:t>95%</a:t>
              </a:r>
              <a:r>
                <a:rPr lang="zh-CN" altLang="en-US" sz="1400" dirty="0">
                  <a:solidFill>
                    <a:prstClr val="black"/>
                  </a:solidFill>
                </a:rPr>
                <a:t>以上。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839895" y="4685402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859838" y="6118876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ŝlíḑè"/>
            <p:cNvSpPr txBox="1"/>
            <p:nvPr/>
          </p:nvSpPr>
          <p:spPr bwMode="auto">
            <a:xfrm>
              <a:off x="7740082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zh-CN" altLang="en-US" sz="2400" b="1" dirty="0">
                  <a:solidFill>
                    <a:srgbClr val="004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</a:p>
          </p:txBody>
        </p:sp>
        <p:sp>
          <p:nvSpPr>
            <p:cNvPr id="21" name="ïṩlïdè"/>
            <p:cNvSpPr/>
            <p:nvPr/>
          </p:nvSpPr>
          <p:spPr bwMode="auto">
            <a:xfrm>
              <a:off x="7521024" y="2621520"/>
              <a:ext cx="3997876" cy="2233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β0 </a:t>
              </a:r>
              <a:r>
                <a:rPr lang="zh-CN" alt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地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贫</a:t>
              </a:r>
              <a:endPara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zh-CN" alt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基因突变导致</a:t>
              </a:r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zh-CN" alt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链完全不能合成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+ </a:t>
              </a:r>
              <a:r>
                <a:rPr lang="zh-CN" alt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地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贫</a:t>
              </a:r>
              <a:endParaRPr lang="en-US" altLang="zh-CN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zh-CN" alt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基因突变导致</a:t>
              </a:r>
              <a:r>
                <a:rPr lang="en-US" altLang="zh-CN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zh-CN" altLang="en-US" sz="1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链部分不能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合成</a:t>
              </a:r>
              <a:endParaRPr lang="zh-CN" alt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7760026" y="4645514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7485239" y="3854564"/>
            <a:ext cx="3337477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/>
          <p:nvPr/>
        </p:nvSpPr>
        <p:spPr>
          <a:xfrm>
            <a:off x="0" y="877422"/>
            <a:ext cx="12192000" cy="53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贫的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基因型与表现型</a:t>
            </a:r>
          </a:p>
        </p:txBody>
      </p:sp>
      <p:graphicFrame>
        <p:nvGraphicFramePr>
          <p:cNvPr id="6" name="内容占位符 3"/>
          <p:cNvGraphicFramePr/>
          <p:nvPr/>
        </p:nvGraphicFramePr>
        <p:xfrm>
          <a:off x="1635247" y="1862440"/>
          <a:ext cx="9310462" cy="3939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927"/>
                <a:gridCol w="5634591"/>
                <a:gridCol w="2249944"/>
              </a:tblGrid>
              <a:tr h="5008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基因型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基因型描述 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表现型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01474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en-US" altLang="zh-CN" sz="2000" baseline="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2000" dirty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0</a:t>
                      </a:r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地贫纯合子或双重杂合子（如</a:t>
                      </a:r>
                      <a:r>
                        <a:rPr lang="en-US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17M/17M）</a:t>
                      </a:r>
                      <a:endParaRPr lang="en-US" altLang="zh-CN" sz="2000" baseline="30000" dirty="0" smtClean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pitchFamily="34" charset="-122"/>
                        <a:sym typeface="Symbol" panose="05050102010706020507" pitchFamily="18" charset="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重型地贫</a:t>
                      </a:r>
                      <a:endParaRPr lang="zh-CN" altLang="en-US" sz="2000" dirty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4208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r>
                        <a:rPr lang="en-US" altLang="zh-CN" sz="2000" baseline="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</a:t>
                      </a:r>
                      <a:endParaRPr lang="zh-CN" altLang="en-US" sz="2000" dirty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0</a:t>
                      </a:r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地贫和</a:t>
                      </a:r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</a:t>
                      </a:r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地贫双重杂合子</a:t>
                      </a:r>
                      <a:endParaRPr lang="en-US" altLang="zh-CN" sz="2000" dirty="0" smtClean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重型地贫</a:t>
                      </a: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0819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 </a:t>
                      </a:r>
                      <a:r>
                        <a:rPr lang="en-US" altLang="zh-CN" sz="2000" baseline="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/</a:t>
                      </a:r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</a:t>
                      </a:r>
                      <a:endParaRPr lang="zh-CN" altLang="en-US" sz="2000" dirty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l-GR" altLang="zh-CN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</a:t>
                      </a:r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地贫纯合子</a:t>
                      </a: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DD13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中间型地贫</a:t>
                      </a:r>
                      <a:endParaRPr lang="zh-CN" altLang="en-US" sz="2000" dirty="0">
                        <a:solidFill>
                          <a:srgbClr val="DD13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0819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0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/</a:t>
                      </a:r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0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地贫杂合子（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71-72M/N）</a:t>
                      </a:r>
                      <a:endParaRPr lang="zh-CN" altLang="en-US" sz="2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轻型地贫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0819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/</a:t>
                      </a:r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baseline="30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+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地贫杂合子（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654M/N）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轻型地贫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0819"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/</a:t>
                      </a:r>
                      <a:r>
                        <a:rPr lang="el-GR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pitchFamily="34" charset="-122"/>
                          <a:sym typeface="Symbol" panose="05050102010706020507" pitchFamily="18" charset="2"/>
                        </a:rPr>
                        <a:t>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正常（</a:t>
                      </a:r>
                      <a:r>
                        <a:rPr lang="en-US" altLang="zh-CN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N/N）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正常人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0145" marR="100145" marT="50082" marB="50082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中间型</a:t>
            </a:r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轻型</a:t>
            </a:r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β-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</a:t>
            </a:r>
            <a:endParaRPr lang="zh-CN" altLang="en-US" sz="2400" b="1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4be90c13-0265-47d4-9235-2547409d16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16117"/>
            <a:ext cx="11162128" cy="3740692"/>
            <a:chOff x="669925" y="2255959"/>
            <a:chExt cx="11162128" cy="3740692"/>
          </a:xfrm>
        </p:grpSpPr>
        <p:grpSp>
          <p:nvGrpSpPr>
            <p:cNvPr id="4" name="îṩliďé"/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5" name="ïṥļiďé"/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rgbClr val="B4B4B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轻型</a:t>
                </a:r>
                <a:r>
                  <a: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β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地贫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šľidê"/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rgbClr val="B4B4B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中间型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β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地贫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ïş1iḓè"/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3" name="îŝḷïḋe"/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rgbClr val="00458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íSḷiḋè"/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" name="í$liḋe"/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1" name="íṥḻîḑè"/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rgbClr val="DD127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íṥ1îḑé"/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ṧḷiḓé"/>
            <p:cNvSpPr/>
            <p:nvPr/>
          </p:nvSpPr>
          <p:spPr bwMode="auto">
            <a:xfrm>
              <a:off x="864870" y="3829489"/>
              <a:ext cx="3850640" cy="197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β+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地贫纯合子或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β0 / β+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地贫杂合子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介于轻型和重型之间，中度贫血， 肝、脾轻中度肿大，</a:t>
              </a:r>
              <a:r>
                <a:rPr lang="zh-CN" alt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可能有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黄疸，骨骼改变轻。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预后 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：可能需要输血，病人可活至成年甚至老年。</a:t>
              </a:r>
            </a:p>
          </p:txBody>
        </p:sp>
        <p:sp>
          <p:nvSpPr>
            <p:cNvPr id="8" name="ï$ļîḑe"/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临床表现</a:t>
              </a:r>
            </a:p>
          </p:txBody>
        </p:sp>
        <p:sp>
          <p:nvSpPr>
            <p:cNvPr id="9" name="ïṧḷïdé"/>
            <p:cNvSpPr/>
            <p:nvPr/>
          </p:nvSpPr>
          <p:spPr bwMode="auto">
            <a:xfrm>
              <a:off x="8345350" y="3820886"/>
              <a:ext cx="3486703" cy="2175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 dirty="0"/>
                <a:t>β0</a:t>
              </a:r>
              <a:r>
                <a:rPr lang="zh-CN" altLang="en-US" sz="1600" dirty="0"/>
                <a:t>地贫杂合子（</a:t>
              </a:r>
              <a:r>
                <a:rPr lang="en-US" altLang="zh-CN" sz="1600" dirty="0"/>
                <a:t>β0/β</a:t>
              </a:r>
              <a:r>
                <a:rPr lang="zh-CN" altLang="en-US" sz="1600" dirty="0"/>
                <a:t>）、 </a:t>
              </a:r>
              <a:r>
                <a:rPr lang="en-US" altLang="zh-CN" sz="1600" dirty="0"/>
                <a:t>β+</a:t>
              </a:r>
              <a:r>
                <a:rPr lang="zh-CN" altLang="en-US" sz="1600" dirty="0"/>
                <a:t>地贫杂合子（</a:t>
              </a:r>
              <a:r>
                <a:rPr lang="en-US" altLang="zh-CN" sz="1600" dirty="0"/>
                <a:t>β+/β</a:t>
              </a:r>
              <a:r>
                <a:rPr lang="zh-CN" altLang="en-US" sz="1600" dirty="0"/>
                <a:t>）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无症状或仅有轻度贫血，可能有轻度脾大。 多在家系调查时发现。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b="1" dirty="0"/>
                <a:t>预后：</a:t>
              </a:r>
              <a:r>
                <a:rPr lang="zh-CN" altLang="en-US" sz="1600" dirty="0"/>
                <a:t>寿命与正常人相似。</a:t>
              </a:r>
            </a:p>
          </p:txBody>
        </p:sp>
        <p:sp>
          <p:nvSpPr>
            <p:cNvPr id="10" name="išlíḓè"/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临床表现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4713" y="844810"/>
            <a:ext cx="10515600" cy="729157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重型</a:t>
            </a:r>
            <a:r>
              <a:rPr lang="en-US" altLang="zh-CN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</a:t>
            </a:r>
            <a:endParaRPr lang="zh-CN" altLang="en-US" sz="2400" b="1" dirty="0">
              <a:solidFill>
                <a:srgbClr val="00458D"/>
              </a:solidFill>
            </a:endParaRPr>
          </a:p>
        </p:txBody>
      </p:sp>
      <p:grpSp>
        <p:nvGrpSpPr>
          <p:cNvPr id="3" name="5d6946e7-3142-47e3-8d23-2a198af5bb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9509" y="2233534"/>
            <a:ext cx="7946847" cy="3177914"/>
            <a:chOff x="634504" y="1791006"/>
            <a:chExt cx="10884398" cy="4352630"/>
          </a:xfrm>
        </p:grpSpPr>
        <p:grpSp>
          <p:nvGrpSpPr>
            <p:cNvPr id="4" name="ïślîde"/>
            <p:cNvGrpSpPr/>
            <p:nvPr/>
          </p:nvGrpSpPr>
          <p:grpSpPr>
            <a:xfrm>
              <a:off x="4385064" y="1791006"/>
              <a:ext cx="3421873" cy="4352630"/>
              <a:chOff x="4197907" y="1268760"/>
              <a:chExt cx="3811226" cy="4847878"/>
            </a:xfrm>
          </p:grpSpPr>
          <p:sp>
            <p:nvSpPr>
              <p:cNvPr id="20" name="ïṣľiďê"/>
              <p:cNvSpPr/>
              <p:nvPr/>
            </p:nvSpPr>
            <p:spPr bwMode="auto">
              <a:xfrm>
                <a:off x="6702048" y="2028702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1" name="iśḷïḋé"/>
              <p:cNvSpPr/>
              <p:nvPr/>
            </p:nvSpPr>
            <p:spPr bwMode="auto">
              <a:xfrm>
                <a:off x="4197907" y="2392268"/>
                <a:ext cx="1307085" cy="398478"/>
              </a:xfrm>
              <a:custGeom>
                <a:avLst/>
                <a:gdLst>
                  <a:gd name="T0" fmla="*/ 214 w 581"/>
                  <a:gd name="T1" fmla="*/ 0 h 177"/>
                  <a:gd name="T2" fmla="*/ 198 w 581"/>
                  <a:gd name="T3" fmla="*/ 1 h 177"/>
                  <a:gd name="T4" fmla="*/ 176 w 581"/>
                  <a:gd name="T5" fmla="*/ 8 h 177"/>
                  <a:gd name="T6" fmla="*/ 143 w 581"/>
                  <a:gd name="T7" fmla="*/ 38 h 177"/>
                  <a:gd name="T8" fmla="*/ 141 w 581"/>
                  <a:gd name="T9" fmla="*/ 39 h 177"/>
                  <a:gd name="T10" fmla="*/ 128 w 581"/>
                  <a:gd name="T11" fmla="*/ 75 h 177"/>
                  <a:gd name="T12" fmla="*/ 118 w 581"/>
                  <a:gd name="T13" fmla="*/ 75 h 177"/>
                  <a:gd name="T14" fmla="*/ 0 w 581"/>
                  <a:gd name="T15" fmla="*/ 177 h 177"/>
                  <a:gd name="T16" fmla="*/ 0 w 581"/>
                  <a:gd name="T17" fmla="*/ 177 h 177"/>
                  <a:gd name="T18" fmla="*/ 581 w 581"/>
                  <a:gd name="T19" fmla="*/ 177 h 177"/>
                  <a:gd name="T20" fmla="*/ 558 w 581"/>
                  <a:gd name="T21" fmla="*/ 127 h 177"/>
                  <a:gd name="T22" fmla="*/ 538 w 581"/>
                  <a:gd name="T23" fmla="*/ 110 h 177"/>
                  <a:gd name="T24" fmla="*/ 490 w 581"/>
                  <a:gd name="T25" fmla="*/ 94 h 177"/>
                  <a:gd name="T26" fmla="*/ 464 w 581"/>
                  <a:gd name="T27" fmla="*/ 95 h 177"/>
                  <a:gd name="T28" fmla="*/ 432 w 581"/>
                  <a:gd name="T29" fmla="*/ 107 h 177"/>
                  <a:gd name="T30" fmla="*/ 415 w 581"/>
                  <a:gd name="T31" fmla="*/ 80 h 177"/>
                  <a:gd name="T32" fmla="*/ 394 w 581"/>
                  <a:gd name="T33" fmla="*/ 62 h 177"/>
                  <a:gd name="T34" fmla="*/ 343 w 581"/>
                  <a:gd name="T35" fmla="*/ 44 h 177"/>
                  <a:gd name="T36" fmla="*/ 316 w 581"/>
                  <a:gd name="T37" fmla="*/ 46 h 177"/>
                  <a:gd name="T38" fmla="*/ 293 w 581"/>
                  <a:gd name="T39" fmla="*/ 53 h 177"/>
                  <a:gd name="T40" fmla="*/ 242 w 581"/>
                  <a:gd name="T41" fmla="*/ 4 h 177"/>
                  <a:gd name="T42" fmla="*/ 214 w 581"/>
                  <a:gd name="T4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81" h="177">
                    <a:moveTo>
                      <a:pt x="214" y="0"/>
                    </a:moveTo>
                    <a:cubicBezTo>
                      <a:pt x="209" y="0"/>
                      <a:pt x="203" y="0"/>
                      <a:pt x="198" y="1"/>
                    </a:cubicBezTo>
                    <a:cubicBezTo>
                      <a:pt x="191" y="4"/>
                      <a:pt x="183" y="6"/>
                      <a:pt x="176" y="8"/>
                    </a:cubicBezTo>
                    <a:cubicBezTo>
                      <a:pt x="162" y="15"/>
                      <a:pt x="151" y="25"/>
                      <a:pt x="143" y="38"/>
                    </a:cubicBezTo>
                    <a:cubicBezTo>
                      <a:pt x="142" y="38"/>
                      <a:pt x="142" y="39"/>
                      <a:pt x="141" y="39"/>
                    </a:cubicBezTo>
                    <a:cubicBezTo>
                      <a:pt x="134" y="50"/>
                      <a:pt x="130" y="62"/>
                      <a:pt x="128" y="75"/>
                    </a:cubicBezTo>
                    <a:cubicBezTo>
                      <a:pt x="125" y="75"/>
                      <a:pt x="121" y="75"/>
                      <a:pt x="118" y="75"/>
                    </a:cubicBezTo>
                    <a:cubicBezTo>
                      <a:pt x="58" y="75"/>
                      <a:pt x="4" y="114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81" y="177"/>
                      <a:pt x="581" y="177"/>
                      <a:pt x="581" y="177"/>
                    </a:cubicBezTo>
                    <a:cubicBezTo>
                      <a:pt x="578" y="159"/>
                      <a:pt x="570" y="141"/>
                      <a:pt x="558" y="127"/>
                    </a:cubicBezTo>
                    <a:cubicBezTo>
                      <a:pt x="538" y="110"/>
                      <a:pt x="538" y="110"/>
                      <a:pt x="538" y="110"/>
                    </a:cubicBezTo>
                    <a:cubicBezTo>
                      <a:pt x="523" y="101"/>
                      <a:pt x="507" y="95"/>
                      <a:pt x="490" y="94"/>
                    </a:cubicBezTo>
                    <a:cubicBezTo>
                      <a:pt x="481" y="94"/>
                      <a:pt x="473" y="95"/>
                      <a:pt x="464" y="95"/>
                    </a:cubicBezTo>
                    <a:cubicBezTo>
                      <a:pt x="453" y="97"/>
                      <a:pt x="442" y="101"/>
                      <a:pt x="432" y="107"/>
                    </a:cubicBezTo>
                    <a:cubicBezTo>
                      <a:pt x="428" y="97"/>
                      <a:pt x="422" y="88"/>
                      <a:pt x="415" y="80"/>
                    </a:cubicBezTo>
                    <a:cubicBezTo>
                      <a:pt x="408" y="74"/>
                      <a:pt x="401" y="68"/>
                      <a:pt x="394" y="62"/>
                    </a:cubicBezTo>
                    <a:cubicBezTo>
                      <a:pt x="379" y="52"/>
                      <a:pt x="362" y="46"/>
                      <a:pt x="343" y="44"/>
                    </a:cubicBezTo>
                    <a:cubicBezTo>
                      <a:pt x="334" y="45"/>
                      <a:pt x="325" y="45"/>
                      <a:pt x="316" y="46"/>
                    </a:cubicBezTo>
                    <a:cubicBezTo>
                      <a:pt x="308" y="47"/>
                      <a:pt x="300" y="50"/>
                      <a:pt x="293" y="53"/>
                    </a:cubicBezTo>
                    <a:cubicBezTo>
                      <a:pt x="283" y="31"/>
                      <a:pt x="265" y="13"/>
                      <a:pt x="242" y="4"/>
                    </a:cubicBezTo>
                    <a:cubicBezTo>
                      <a:pt x="232" y="1"/>
                      <a:pt x="223" y="0"/>
                      <a:pt x="21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2" name="íšļîde"/>
              <p:cNvSpPr/>
              <p:nvPr/>
            </p:nvSpPr>
            <p:spPr bwMode="auto">
              <a:xfrm>
                <a:off x="5357427" y="1398260"/>
                <a:ext cx="1990464" cy="2625718"/>
              </a:xfrm>
              <a:custGeom>
                <a:avLst/>
                <a:gdLst>
                  <a:gd name="T0" fmla="*/ 0 w 1034"/>
                  <a:gd name="T1" fmla="*/ 1246 h 1364"/>
                  <a:gd name="T2" fmla="*/ 479 w 1034"/>
                  <a:gd name="T3" fmla="*/ 0 h 1364"/>
                  <a:gd name="T4" fmla="*/ 1034 w 1034"/>
                  <a:gd name="T5" fmla="*/ 1364 h 1364"/>
                  <a:gd name="T6" fmla="*/ 0 w 1034"/>
                  <a:gd name="T7" fmla="*/ 1246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4" h="1364">
                    <a:moveTo>
                      <a:pt x="0" y="1246"/>
                    </a:moveTo>
                    <a:lnTo>
                      <a:pt x="479" y="0"/>
                    </a:lnTo>
                    <a:lnTo>
                      <a:pt x="1034" y="1364"/>
                    </a:lnTo>
                    <a:lnTo>
                      <a:pt x="0" y="1246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3" name="ïşľîďe"/>
              <p:cNvSpPr/>
              <p:nvPr/>
            </p:nvSpPr>
            <p:spPr bwMode="auto">
              <a:xfrm>
                <a:off x="6292984" y="1427136"/>
                <a:ext cx="406178" cy="2082864"/>
              </a:xfrm>
              <a:custGeom>
                <a:avLst/>
                <a:gdLst>
                  <a:gd name="T0" fmla="*/ 0 w 211"/>
                  <a:gd name="T1" fmla="*/ 0 h 1082"/>
                  <a:gd name="T2" fmla="*/ 0 w 211"/>
                  <a:gd name="T3" fmla="*/ 1082 h 1082"/>
                  <a:gd name="T4" fmla="*/ 211 w 211"/>
                  <a:gd name="T5" fmla="*/ 521 h 1082"/>
                  <a:gd name="T6" fmla="*/ 0 w 211"/>
                  <a:gd name="T7" fmla="*/ 0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082">
                    <a:moveTo>
                      <a:pt x="0" y="0"/>
                    </a:moveTo>
                    <a:lnTo>
                      <a:pt x="0" y="1082"/>
                    </a:lnTo>
                    <a:lnTo>
                      <a:pt x="211" y="5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4" name="ïšľïďe"/>
              <p:cNvSpPr/>
              <p:nvPr/>
            </p:nvSpPr>
            <p:spPr bwMode="auto">
              <a:xfrm>
                <a:off x="4699073" y="1623487"/>
                <a:ext cx="1792188" cy="2400492"/>
              </a:xfrm>
              <a:custGeom>
                <a:avLst/>
                <a:gdLst>
                  <a:gd name="T0" fmla="*/ 0 w 931"/>
                  <a:gd name="T1" fmla="*/ 1139 h 1247"/>
                  <a:gd name="T2" fmla="*/ 431 w 931"/>
                  <a:gd name="T3" fmla="*/ 0 h 1247"/>
                  <a:gd name="T4" fmla="*/ 931 w 931"/>
                  <a:gd name="T5" fmla="*/ 1247 h 1247"/>
                  <a:gd name="T6" fmla="*/ 0 w 931"/>
                  <a:gd name="T7" fmla="*/ 1139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1" h="1247">
                    <a:moveTo>
                      <a:pt x="0" y="1139"/>
                    </a:moveTo>
                    <a:lnTo>
                      <a:pt x="431" y="0"/>
                    </a:lnTo>
                    <a:lnTo>
                      <a:pt x="931" y="1247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5" name="íśľiḋe"/>
              <p:cNvSpPr/>
              <p:nvPr/>
            </p:nvSpPr>
            <p:spPr bwMode="auto">
              <a:xfrm>
                <a:off x="5546079" y="1669688"/>
                <a:ext cx="743055" cy="2311941"/>
              </a:xfrm>
              <a:custGeom>
                <a:avLst/>
                <a:gdLst>
                  <a:gd name="T0" fmla="*/ 0 w 386"/>
                  <a:gd name="T1" fmla="*/ 0 h 1201"/>
                  <a:gd name="T2" fmla="*/ 0 w 386"/>
                  <a:gd name="T3" fmla="*/ 1167 h 1201"/>
                  <a:gd name="T4" fmla="*/ 295 w 386"/>
                  <a:gd name="T5" fmla="*/ 1201 h 1201"/>
                  <a:gd name="T6" fmla="*/ 386 w 386"/>
                  <a:gd name="T7" fmla="*/ 961 h 1201"/>
                  <a:gd name="T8" fmla="*/ 0 w 386"/>
                  <a:gd name="T9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1201">
                    <a:moveTo>
                      <a:pt x="0" y="0"/>
                    </a:moveTo>
                    <a:lnTo>
                      <a:pt x="0" y="1167"/>
                    </a:lnTo>
                    <a:lnTo>
                      <a:pt x="295" y="1201"/>
                    </a:lnTo>
                    <a:lnTo>
                      <a:pt x="386" y="96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6" name="íšľiḓé"/>
              <p:cNvSpPr/>
              <p:nvPr/>
            </p:nvSpPr>
            <p:spPr bwMode="auto">
              <a:xfrm>
                <a:off x="6010007" y="2064315"/>
                <a:ext cx="1736362" cy="2354292"/>
              </a:xfrm>
              <a:custGeom>
                <a:avLst/>
                <a:gdLst>
                  <a:gd name="T0" fmla="*/ 0 w 902"/>
                  <a:gd name="T1" fmla="*/ 1139 h 1223"/>
                  <a:gd name="T2" fmla="*/ 431 w 902"/>
                  <a:gd name="T3" fmla="*/ 0 h 1223"/>
                  <a:gd name="T4" fmla="*/ 902 w 902"/>
                  <a:gd name="T5" fmla="*/ 1223 h 1223"/>
                  <a:gd name="T6" fmla="*/ 0 w 902"/>
                  <a:gd name="T7" fmla="*/ 1139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2" h="1223">
                    <a:moveTo>
                      <a:pt x="0" y="1139"/>
                    </a:moveTo>
                    <a:lnTo>
                      <a:pt x="431" y="0"/>
                    </a:lnTo>
                    <a:lnTo>
                      <a:pt x="902" y="1223"/>
                    </a:lnTo>
                    <a:lnTo>
                      <a:pt x="0" y="1139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7" name="îṡḻîdé"/>
              <p:cNvSpPr/>
              <p:nvPr/>
            </p:nvSpPr>
            <p:spPr bwMode="auto">
              <a:xfrm>
                <a:off x="6847388" y="2085491"/>
                <a:ext cx="898982" cy="2333116"/>
              </a:xfrm>
              <a:custGeom>
                <a:avLst/>
                <a:gdLst>
                  <a:gd name="T0" fmla="*/ 271 w 399"/>
                  <a:gd name="T1" fmla="*/ 705 h 1038"/>
                  <a:gd name="T2" fmla="*/ 271 w 399"/>
                  <a:gd name="T3" fmla="*/ 705 h 1038"/>
                  <a:gd name="T4" fmla="*/ 399 w 399"/>
                  <a:gd name="T5" fmla="*/ 1038 h 1038"/>
                  <a:gd name="T6" fmla="*/ 271 w 399"/>
                  <a:gd name="T7" fmla="*/ 705 h 1038"/>
                  <a:gd name="T8" fmla="*/ 155 w 399"/>
                  <a:gd name="T9" fmla="*/ 404 h 1038"/>
                  <a:gd name="T10" fmla="*/ 155 w 399"/>
                  <a:gd name="T11" fmla="*/ 404 h 1038"/>
                  <a:gd name="T12" fmla="*/ 246 w 399"/>
                  <a:gd name="T13" fmla="*/ 640 h 1038"/>
                  <a:gd name="T14" fmla="*/ 246 w 399"/>
                  <a:gd name="T15" fmla="*/ 640 h 1038"/>
                  <a:gd name="T16" fmla="*/ 155 w 399"/>
                  <a:gd name="T17" fmla="*/ 404 h 1038"/>
                  <a:gd name="T18" fmla="*/ 128 w 399"/>
                  <a:gd name="T19" fmla="*/ 333 h 1038"/>
                  <a:gd name="T20" fmla="*/ 128 w 399"/>
                  <a:gd name="T21" fmla="*/ 333 h 1038"/>
                  <a:gd name="T22" fmla="*/ 146 w 399"/>
                  <a:gd name="T23" fmla="*/ 381 h 1038"/>
                  <a:gd name="T24" fmla="*/ 146 w 399"/>
                  <a:gd name="T25" fmla="*/ 381 h 1038"/>
                  <a:gd name="T26" fmla="*/ 128 w 399"/>
                  <a:gd name="T27" fmla="*/ 333 h 1038"/>
                  <a:gd name="T28" fmla="*/ 93 w 399"/>
                  <a:gd name="T29" fmla="*/ 243 h 1038"/>
                  <a:gd name="T30" fmla="*/ 93 w 399"/>
                  <a:gd name="T31" fmla="*/ 243 h 1038"/>
                  <a:gd name="T32" fmla="*/ 119 w 399"/>
                  <a:gd name="T33" fmla="*/ 309 h 1038"/>
                  <a:gd name="T34" fmla="*/ 119 w 399"/>
                  <a:gd name="T35" fmla="*/ 309 h 1038"/>
                  <a:gd name="T36" fmla="*/ 93 w 399"/>
                  <a:gd name="T37" fmla="*/ 243 h 1038"/>
                  <a:gd name="T38" fmla="*/ 86 w 399"/>
                  <a:gd name="T39" fmla="*/ 224 h 1038"/>
                  <a:gd name="T40" fmla="*/ 86 w 399"/>
                  <a:gd name="T41" fmla="*/ 225 h 1038"/>
                  <a:gd name="T42" fmla="*/ 92 w 399"/>
                  <a:gd name="T43" fmla="*/ 240 h 1038"/>
                  <a:gd name="T44" fmla="*/ 92 w 399"/>
                  <a:gd name="T45" fmla="*/ 240 h 1038"/>
                  <a:gd name="T46" fmla="*/ 86 w 399"/>
                  <a:gd name="T47" fmla="*/ 224 h 1038"/>
                  <a:gd name="T48" fmla="*/ 67 w 399"/>
                  <a:gd name="T49" fmla="*/ 175 h 1038"/>
                  <a:gd name="T50" fmla="*/ 67 w 399"/>
                  <a:gd name="T51" fmla="*/ 175 h 1038"/>
                  <a:gd name="T52" fmla="*/ 84 w 399"/>
                  <a:gd name="T53" fmla="*/ 219 h 1038"/>
                  <a:gd name="T54" fmla="*/ 84 w 399"/>
                  <a:gd name="T55" fmla="*/ 219 h 1038"/>
                  <a:gd name="T56" fmla="*/ 67 w 399"/>
                  <a:gd name="T57" fmla="*/ 175 h 1038"/>
                  <a:gd name="T58" fmla="*/ 35 w 399"/>
                  <a:gd name="T59" fmla="*/ 91 h 1038"/>
                  <a:gd name="T60" fmla="*/ 35 w 399"/>
                  <a:gd name="T61" fmla="*/ 91 h 1038"/>
                  <a:gd name="T62" fmla="*/ 61 w 399"/>
                  <a:gd name="T63" fmla="*/ 158 h 1038"/>
                  <a:gd name="T64" fmla="*/ 61 w 399"/>
                  <a:gd name="T65" fmla="*/ 158 h 1038"/>
                  <a:gd name="T66" fmla="*/ 35 w 399"/>
                  <a:gd name="T67" fmla="*/ 91 h 1038"/>
                  <a:gd name="T68" fmla="*/ 25 w 399"/>
                  <a:gd name="T69" fmla="*/ 65 h 1038"/>
                  <a:gd name="T70" fmla="*/ 25 w 399"/>
                  <a:gd name="T71" fmla="*/ 65 h 1038"/>
                  <a:gd name="T72" fmla="*/ 33 w 399"/>
                  <a:gd name="T73" fmla="*/ 86 h 1038"/>
                  <a:gd name="T74" fmla="*/ 33 w 399"/>
                  <a:gd name="T75" fmla="*/ 86 h 1038"/>
                  <a:gd name="T76" fmla="*/ 25 w 399"/>
                  <a:gd name="T77" fmla="*/ 65 h 1038"/>
                  <a:gd name="T78" fmla="*/ 0 w 399"/>
                  <a:gd name="T79" fmla="*/ 0 h 1038"/>
                  <a:gd name="T80" fmla="*/ 0 w 399"/>
                  <a:gd name="T81" fmla="*/ 1 h 1038"/>
                  <a:gd name="T82" fmla="*/ 24 w 399"/>
                  <a:gd name="T83" fmla="*/ 63 h 1038"/>
                  <a:gd name="T84" fmla="*/ 24 w 399"/>
                  <a:gd name="T85" fmla="*/ 63 h 1038"/>
                  <a:gd name="T86" fmla="*/ 0 w 399"/>
                  <a:gd name="T87" fmla="*/ 0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99" h="1038">
                    <a:moveTo>
                      <a:pt x="271" y="705"/>
                    </a:moveTo>
                    <a:cubicBezTo>
                      <a:pt x="271" y="705"/>
                      <a:pt x="271" y="705"/>
                      <a:pt x="271" y="705"/>
                    </a:cubicBezTo>
                    <a:cubicBezTo>
                      <a:pt x="399" y="1038"/>
                      <a:pt x="399" y="1038"/>
                      <a:pt x="399" y="1038"/>
                    </a:cubicBezTo>
                    <a:cubicBezTo>
                      <a:pt x="271" y="705"/>
                      <a:pt x="271" y="705"/>
                      <a:pt x="271" y="705"/>
                    </a:cubicBezTo>
                    <a:moveTo>
                      <a:pt x="155" y="404"/>
                    </a:moveTo>
                    <a:cubicBezTo>
                      <a:pt x="155" y="404"/>
                      <a:pt x="155" y="404"/>
                      <a:pt x="155" y="404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246" y="640"/>
                      <a:pt x="246" y="640"/>
                      <a:pt x="246" y="640"/>
                    </a:cubicBezTo>
                    <a:cubicBezTo>
                      <a:pt x="155" y="404"/>
                      <a:pt x="155" y="404"/>
                      <a:pt x="155" y="404"/>
                    </a:cubicBezTo>
                    <a:moveTo>
                      <a:pt x="128" y="333"/>
                    </a:moveTo>
                    <a:cubicBezTo>
                      <a:pt x="128" y="333"/>
                      <a:pt x="128" y="333"/>
                      <a:pt x="128" y="333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46" y="381"/>
                      <a:pt x="146" y="381"/>
                      <a:pt x="146" y="381"/>
                    </a:cubicBezTo>
                    <a:cubicBezTo>
                      <a:pt x="128" y="333"/>
                      <a:pt x="128" y="333"/>
                      <a:pt x="128" y="333"/>
                    </a:cubicBezTo>
                    <a:moveTo>
                      <a:pt x="93" y="243"/>
                    </a:moveTo>
                    <a:cubicBezTo>
                      <a:pt x="93" y="243"/>
                      <a:pt x="93" y="243"/>
                      <a:pt x="93" y="243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119" y="309"/>
                      <a:pt x="119" y="309"/>
                      <a:pt x="119" y="309"/>
                    </a:cubicBezTo>
                    <a:cubicBezTo>
                      <a:pt x="93" y="243"/>
                      <a:pt x="93" y="243"/>
                      <a:pt x="93" y="243"/>
                    </a:cubicBezTo>
                    <a:moveTo>
                      <a:pt x="86" y="224"/>
                    </a:moveTo>
                    <a:cubicBezTo>
                      <a:pt x="86" y="225"/>
                      <a:pt x="86" y="225"/>
                      <a:pt x="86" y="225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92" y="240"/>
                      <a:pt x="92" y="240"/>
                      <a:pt x="92" y="240"/>
                    </a:cubicBezTo>
                    <a:cubicBezTo>
                      <a:pt x="86" y="224"/>
                      <a:pt x="86" y="224"/>
                      <a:pt x="86" y="224"/>
                    </a:cubicBezTo>
                    <a:moveTo>
                      <a:pt x="67" y="175"/>
                    </a:moveTo>
                    <a:cubicBezTo>
                      <a:pt x="67" y="175"/>
                      <a:pt x="67" y="175"/>
                      <a:pt x="67" y="175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84" y="219"/>
                      <a:pt x="84" y="219"/>
                      <a:pt x="84" y="219"/>
                    </a:cubicBezTo>
                    <a:cubicBezTo>
                      <a:pt x="67" y="175"/>
                      <a:pt x="67" y="175"/>
                      <a:pt x="67" y="175"/>
                    </a:cubicBezTo>
                    <a:moveTo>
                      <a:pt x="35" y="91"/>
                    </a:moveTo>
                    <a:cubicBezTo>
                      <a:pt x="35" y="91"/>
                      <a:pt x="35" y="91"/>
                      <a:pt x="35" y="91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61" y="158"/>
                      <a:pt x="61" y="158"/>
                      <a:pt x="61" y="158"/>
                    </a:cubicBezTo>
                    <a:cubicBezTo>
                      <a:pt x="35" y="91"/>
                      <a:pt x="35" y="91"/>
                      <a:pt x="35" y="91"/>
                    </a:cubicBezTo>
                    <a:moveTo>
                      <a:pt x="25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25" y="65"/>
                      <a:pt x="25" y="65"/>
                      <a:pt x="25" y="6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FAD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8" name="iṩļïḋê"/>
              <p:cNvSpPr/>
              <p:nvPr/>
            </p:nvSpPr>
            <p:spPr bwMode="auto">
              <a:xfrm>
                <a:off x="6903214" y="2227942"/>
                <a:ext cx="294528" cy="766155"/>
              </a:xfrm>
              <a:custGeom>
                <a:avLst/>
                <a:gdLst>
                  <a:gd name="T0" fmla="*/ 122 w 131"/>
                  <a:gd name="T1" fmla="*/ 318 h 341"/>
                  <a:gd name="T2" fmla="*/ 122 w 131"/>
                  <a:gd name="T3" fmla="*/ 318 h 341"/>
                  <a:gd name="T4" fmla="*/ 131 w 131"/>
                  <a:gd name="T5" fmla="*/ 341 h 341"/>
                  <a:gd name="T6" fmla="*/ 131 w 131"/>
                  <a:gd name="T7" fmla="*/ 341 h 341"/>
                  <a:gd name="T8" fmla="*/ 122 w 131"/>
                  <a:gd name="T9" fmla="*/ 318 h 341"/>
                  <a:gd name="T10" fmla="*/ 95 w 131"/>
                  <a:gd name="T11" fmla="*/ 246 h 341"/>
                  <a:gd name="T12" fmla="*/ 95 w 131"/>
                  <a:gd name="T13" fmla="*/ 246 h 341"/>
                  <a:gd name="T14" fmla="*/ 104 w 131"/>
                  <a:gd name="T15" fmla="*/ 270 h 341"/>
                  <a:gd name="T16" fmla="*/ 104 w 131"/>
                  <a:gd name="T17" fmla="*/ 270 h 341"/>
                  <a:gd name="T18" fmla="*/ 95 w 131"/>
                  <a:gd name="T19" fmla="*/ 246 h 341"/>
                  <a:gd name="T20" fmla="*/ 68 w 131"/>
                  <a:gd name="T21" fmla="*/ 177 h 341"/>
                  <a:gd name="T22" fmla="*/ 68 w 131"/>
                  <a:gd name="T23" fmla="*/ 177 h 341"/>
                  <a:gd name="T24" fmla="*/ 69 w 131"/>
                  <a:gd name="T25" fmla="*/ 180 h 341"/>
                  <a:gd name="T26" fmla="*/ 69 w 131"/>
                  <a:gd name="T27" fmla="*/ 180 h 341"/>
                  <a:gd name="T28" fmla="*/ 68 w 131"/>
                  <a:gd name="T29" fmla="*/ 177 h 341"/>
                  <a:gd name="T30" fmla="*/ 60 w 131"/>
                  <a:gd name="T31" fmla="*/ 156 h 341"/>
                  <a:gd name="T32" fmla="*/ 60 w 131"/>
                  <a:gd name="T33" fmla="*/ 156 h 341"/>
                  <a:gd name="T34" fmla="*/ 62 w 131"/>
                  <a:gd name="T35" fmla="*/ 162 h 341"/>
                  <a:gd name="T36" fmla="*/ 62 w 131"/>
                  <a:gd name="T37" fmla="*/ 161 h 341"/>
                  <a:gd name="T38" fmla="*/ 60 w 131"/>
                  <a:gd name="T39" fmla="*/ 156 h 341"/>
                  <a:gd name="T40" fmla="*/ 37 w 131"/>
                  <a:gd name="T41" fmla="*/ 95 h 341"/>
                  <a:gd name="T42" fmla="*/ 37 w 131"/>
                  <a:gd name="T43" fmla="*/ 95 h 341"/>
                  <a:gd name="T44" fmla="*/ 43 w 131"/>
                  <a:gd name="T45" fmla="*/ 112 h 341"/>
                  <a:gd name="T46" fmla="*/ 43 w 131"/>
                  <a:gd name="T47" fmla="*/ 112 h 341"/>
                  <a:gd name="T48" fmla="*/ 37 w 131"/>
                  <a:gd name="T49" fmla="*/ 95 h 341"/>
                  <a:gd name="T50" fmla="*/ 9 w 131"/>
                  <a:gd name="T51" fmla="*/ 23 h 341"/>
                  <a:gd name="T52" fmla="*/ 9 w 131"/>
                  <a:gd name="T53" fmla="*/ 23 h 341"/>
                  <a:gd name="T54" fmla="*/ 11 w 131"/>
                  <a:gd name="T55" fmla="*/ 28 h 341"/>
                  <a:gd name="T56" fmla="*/ 11 w 131"/>
                  <a:gd name="T57" fmla="*/ 28 h 341"/>
                  <a:gd name="T58" fmla="*/ 9 w 131"/>
                  <a:gd name="T59" fmla="*/ 23 h 341"/>
                  <a:gd name="T60" fmla="*/ 0 w 131"/>
                  <a:gd name="T61" fmla="*/ 0 h 341"/>
                  <a:gd name="T62" fmla="*/ 0 w 131"/>
                  <a:gd name="T63" fmla="*/ 0 h 341"/>
                  <a:gd name="T64" fmla="*/ 1 w 131"/>
                  <a:gd name="T65" fmla="*/ 2 h 341"/>
                  <a:gd name="T66" fmla="*/ 1 w 131"/>
                  <a:gd name="T67" fmla="*/ 2 h 341"/>
                  <a:gd name="T68" fmla="*/ 0 w 131"/>
                  <a:gd name="T6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1" h="341">
                    <a:moveTo>
                      <a:pt x="122" y="318"/>
                    </a:moveTo>
                    <a:cubicBezTo>
                      <a:pt x="122" y="318"/>
                      <a:pt x="122" y="318"/>
                      <a:pt x="122" y="318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22" y="318"/>
                      <a:pt x="122" y="318"/>
                      <a:pt x="122" y="318"/>
                    </a:cubicBezTo>
                    <a:moveTo>
                      <a:pt x="95" y="246"/>
                    </a:moveTo>
                    <a:cubicBezTo>
                      <a:pt x="95" y="246"/>
                      <a:pt x="95" y="246"/>
                      <a:pt x="95" y="246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104" y="270"/>
                      <a:pt x="104" y="270"/>
                      <a:pt x="104" y="270"/>
                    </a:cubicBezTo>
                    <a:cubicBezTo>
                      <a:pt x="95" y="246"/>
                      <a:pt x="95" y="246"/>
                      <a:pt x="95" y="246"/>
                    </a:cubicBezTo>
                    <a:moveTo>
                      <a:pt x="68" y="177"/>
                    </a:moveTo>
                    <a:cubicBezTo>
                      <a:pt x="68" y="177"/>
                      <a:pt x="68" y="177"/>
                      <a:pt x="68" y="177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80"/>
                      <a:pt x="69" y="180"/>
                      <a:pt x="69" y="180"/>
                    </a:cubicBezTo>
                    <a:cubicBezTo>
                      <a:pt x="68" y="177"/>
                      <a:pt x="68" y="177"/>
                      <a:pt x="68" y="177"/>
                    </a:cubicBezTo>
                    <a:moveTo>
                      <a:pt x="60" y="156"/>
                    </a:moveTo>
                    <a:cubicBezTo>
                      <a:pt x="60" y="156"/>
                      <a:pt x="60" y="156"/>
                      <a:pt x="60" y="156"/>
                    </a:cubicBezTo>
                    <a:cubicBezTo>
                      <a:pt x="62" y="162"/>
                      <a:pt x="62" y="162"/>
                      <a:pt x="62" y="162"/>
                    </a:cubicBezTo>
                    <a:cubicBezTo>
                      <a:pt x="62" y="162"/>
                      <a:pt x="62" y="162"/>
                      <a:pt x="62" y="161"/>
                    </a:cubicBezTo>
                    <a:cubicBezTo>
                      <a:pt x="60" y="156"/>
                      <a:pt x="60" y="156"/>
                      <a:pt x="60" y="156"/>
                    </a:cubicBezTo>
                    <a:moveTo>
                      <a:pt x="37" y="95"/>
                    </a:moveTo>
                    <a:cubicBezTo>
                      <a:pt x="37" y="95"/>
                      <a:pt x="37" y="95"/>
                      <a:pt x="37" y="95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43" y="112"/>
                      <a:pt x="43" y="112"/>
                      <a:pt x="43" y="112"/>
                    </a:cubicBezTo>
                    <a:cubicBezTo>
                      <a:pt x="37" y="95"/>
                      <a:pt x="37" y="95"/>
                      <a:pt x="37" y="95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DBB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29" name="ïṡḷídê"/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FAD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0" name="íṡlîḑe"/>
              <p:cNvSpPr/>
              <p:nvPr/>
            </p:nvSpPr>
            <p:spPr bwMode="auto">
              <a:xfrm>
                <a:off x="6847388" y="4335830"/>
                <a:ext cx="898982" cy="82776"/>
              </a:xfrm>
              <a:custGeom>
                <a:avLst/>
                <a:gdLst>
                  <a:gd name="T0" fmla="*/ 0 w 467"/>
                  <a:gd name="T1" fmla="*/ 0 h 43"/>
                  <a:gd name="T2" fmla="*/ 0 w 467"/>
                  <a:gd name="T3" fmla="*/ 10 h 43"/>
                  <a:gd name="T4" fmla="*/ 467 w 467"/>
                  <a:gd name="T5" fmla="*/ 43 h 43"/>
                  <a:gd name="T6" fmla="*/ 0 w 467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7" h="43">
                    <a:moveTo>
                      <a:pt x="0" y="0"/>
                    </a:moveTo>
                    <a:lnTo>
                      <a:pt x="0" y="10"/>
                    </a:lnTo>
                    <a:lnTo>
                      <a:pt x="467" y="4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grpSp>
            <p:nvGrpSpPr>
              <p:cNvPr id="31" name="ïšliḋè"/>
              <p:cNvGrpSpPr/>
              <p:nvPr/>
            </p:nvGrpSpPr>
            <p:grpSpPr>
              <a:xfrm>
                <a:off x="4676578" y="1268760"/>
                <a:ext cx="3039953" cy="3020347"/>
                <a:chOff x="4676578" y="1268760"/>
                <a:chExt cx="3039953" cy="3020347"/>
              </a:xfrm>
            </p:grpSpPr>
            <p:sp>
              <p:nvSpPr>
                <p:cNvPr id="45" name="í$ḷíḋe"/>
                <p:cNvSpPr/>
                <p:nvPr/>
              </p:nvSpPr>
              <p:spPr bwMode="auto">
                <a:xfrm>
                  <a:off x="5327589" y="1268760"/>
                  <a:ext cx="1990464" cy="2625718"/>
                </a:xfrm>
                <a:custGeom>
                  <a:avLst/>
                  <a:gdLst>
                    <a:gd name="T0" fmla="*/ 0 w 1034"/>
                    <a:gd name="T1" fmla="*/ 1246 h 1364"/>
                    <a:gd name="T2" fmla="*/ 479 w 1034"/>
                    <a:gd name="T3" fmla="*/ 0 h 1364"/>
                    <a:gd name="T4" fmla="*/ 1034 w 1034"/>
                    <a:gd name="T5" fmla="*/ 1364 h 1364"/>
                    <a:gd name="T6" fmla="*/ 0 w 1034"/>
                    <a:gd name="T7" fmla="*/ 1246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34" h="1364">
                      <a:moveTo>
                        <a:pt x="0" y="1246"/>
                      </a:moveTo>
                      <a:lnTo>
                        <a:pt x="479" y="0"/>
                      </a:lnTo>
                      <a:lnTo>
                        <a:pt x="1034" y="1364"/>
                      </a:lnTo>
                      <a:lnTo>
                        <a:pt x="0" y="1246"/>
                      </a:lnTo>
                      <a:close/>
                    </a:path>
                  </a:pathLst>
                </a:custGeom>
                <a:solidFill>
                  <a:srgbClr val="00458D"/>
                </a:solidFill>
                <a:ln w="38100"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 sz="1400"/>
                </a:p>
              </p:txBody>
            </p:sp>
            <p:sp>
              <p:nvSpPr>
                <p:cNvPr id="46" name="îšlïďè"/>
                <p:cNvSpPr/>
                <p:nvPr/>
              </p:nvSpPr>
              <p:spPr bwMode="auto">
                <a:xfrm>
                  <a:off x="6263145" y="1297636"/>
                  <a:ext cx="406178" cy="2082864"/>
                </a:xfrm>
                <a:custGeom>
                  <a:avLst/>
                  <a:gdLst>
                    <a:gd name="T0" fmla="*/ 0 w 211"/>
                    <a:gd name="T1" fmla="*/ 0 h 1082"/>
                    <a:gd name="T2" fmla="*/ 0 w 211"/>
                    <a:gd name="T3" fmla="*/ 1082 h 1082"/>
                    <a:gd name="T4" fmla="*/ 211 w 211"/>
                    <a:gd name="T5" fmla="*/ 521 h 1082"/>
                    <a:gd name="T6" fmla="*/ 0 w 211"/>
                    <a:gd name="T7" fmla="*/ 0 h 10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1" h="1082">
                      <a:moveTo>
                        <a:pt x="0" y="0"/>
                      </a:moveTo>
                      <a:lnTo>
                        <a:pt x="0" y="1082"/>
                      </a:lnTo>
                      <a:lnTo>
                        <a:pt x="211" y="5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400"/>
                </a:p>
              </p:txBody>
            </p:sp>
            <p:sp>
              <p:nvSpPr>
                <p:cNvPr id="47" name="iśḷïḑé"/>
                <p:cNvSpPr/>
                <p:nvPr/>
              </p:nvSpPr>
              <p:spPr bwMode="auto">
                <a:xfrm>
                  <a:off x="4676578" y="1493987"/>
                  <a:ext cx="1792188" cy="2400492"/>
                </a:xfrm>
                <a:custGeom>
                  <a:avLst/>
                  <a:gdLst>
                    <a:gd name="T0" fmla="*/ 0 w 931"/>
                    <a:gd name="T1" fmla="*/ 1139 h 1247"/>
                    <a:gd name="T2" fmla="*/ 431 w 931"/>
                    <a:gd name="T3" fmla="*/ 0 h 1247"/>
                    <a:gd name="T4" fmla="*/ 931 w 931"/>
                    <a:gd name="T5" fmla="*/ 1247 h 1247"/>
                    <a:gd name="T6" fmla="*/ 0 w 931"/>
                    <a:gd name="T7" fmla="*/ 1139 h 1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31" h="1247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31" y="1247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 sz="1400"/>
                </a:p>
              </p:txBody>
            </p:sp>
            <p:sp>
              <p:nvSpPr>
                <p:cNvPr id="48" name="îṡḻíḍê"/>
                <p:cNvSpPr/>
                <p:nvPr/>
              </p:nvSpPr>
              <p:spPr bwMode="auto">
                <a:xfrm>
                  <a:off x="5516240" y="1518157"/>
                  <a:ext cx="743055" cy="2311941"/>
                </a:xfrm>
                <a:custGeom>
                  <a:avLst/>
                  <a:gdLst>
                    <a:gd name="T0" fmla="*/ 0 w 386"/>
                    <a:gd name="T1" fmla="*/ 0 h 1201"/>
                    <a:gd name="T2" fmla="*/ 0 w 386"/>
                    <a:gd name="T3" fmla="*/ 1167 h 1201"/>
                    <a:gd name="T4" fmla="*/ 295 w 386"/>
                    <a:gd name="T5" fmla="*/ 1201 h 1201"/>
                    <a:gd name="T6" fmla="*/ 386 w 386"/>
                    <a:gd name="T7" fmla="*/ 961 h 1201"/>
                    <a:gd name="T8" fmla="*/ 0 w 386"/>
                    <a:gd name="T9" fmla="*/ 0 h 1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1201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295" y="1201"/>
                      </a:lnTo>
                      <a:lnTo>
                        <a:pt x="386" y="9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400" dirty="0"/>
                </a:p>
              </p:txBody>
            </p:sp>
            <p:sp>
              <p:nvSpPr>
                <p:cNvPr id="49" name="ísḷîḑè"/>
                <p:cNvSpPr/>
                <p:nvPr/>
              </p:nvSpPr>
              <p:spPr bwMode="auto">
                <a:xfrm>
                  <a:off x="5980169" y="1934815"/>
                  <a:ext cx="1736362" cy="2354292"/>
                </a:xfrm>
                <a:custGeom>
                  <a:avLst/>
                  <a:gdLst>
                    <a:gd name="T0" fmla="*/ 0 w 902"/>
                    <a:gd name="T1" fmla="*/ 1139 h 1223"/>
                    <a:gd name="T2" fmla="*/ 431 w 902"/>
                    <a:gd name="T3" fmla="*/ 0 h 1223"/>
                    <a:gd name="T4" fmla="*/ 902 w 902"/>
                    <a:gd name="T5" fmla="*/ 1223 h 1223"/>
                    <a:gd name="T6" fmla="*/ 0 w 902"/>
                    <a:gd name="T7" fmla="*/ 1139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2" h="1223">
                      <a:moveTo>
                        <a:pt x="0" y="1139"/>
                      </a:moveTo>
                      <a:lnTo>
                        <a:pt x="431" y="0"/>
                      </a:lnTo>
                      <a:lnTo>
                        <a:pt x="902" y="1223"/>
                      </a:lnTo>
                      <a:lnTo>
                        <a:pt x="0" y="1139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txBody>
                <a:bodyPr anchor="ctr"/>
                <a:lstStyle/>
                <a:p>
                  <a:pPr algn="ctr"/>
                  <a:endParaRPr sz="1400"/>
                </a:p>
              </p:txBody>
            </p:sp>
            <p:sp>
              <p:nvSpPr>
                <p:cNvPr id="50" name="isḷïḋê"/>
                <p:cNvSpPr/>
                <p:nvPr/>
              </p:nvSpPr>
              <p:spPr bwMode="auto">
                <a:xfrm>
                  <a:off x="6817549" y="1959840"/>
                  <a:ext cx="898982" cy="2329266"/>
                </a:xfrm>
                <a:custGeom>
                  <a:avLst/>
                  <a:gdLst>
                    <a:gd name="T0" fmla="*/ 0 w 467"/>
                    <a:gd name="T1" fmla="*/ 0 h 1210"/>
                    <a:gd name="T2" fmla="*/ 0 w 467"/>
                    <a:gd name="T3" fmla="*/ 1167 h 1210"/>
                    <a:gd name="T4" fmla="*/ 467 w 467"/>
                    <a:gd name="T5" fmla="*/ 1210 h 1210"/>
                    <a:gd name="T6" fmla="*/ 317 w 467"/>
                    <a:gd name="T7" fmla="*/ 822 h 1210"/>
                    <a:gd name="T8" fmla="*/ 288 w 467"/>
                    <a:gd name="T9" fmla="*/ 746 h 1210"/>
                    <a:gd name="T10" fmla="*/ 182 w 467"/>
                    <a:gd name="T11" fmla="*/ 470 h 1210"/>
                    <a:gd name="T12" fmla="*/ 171 w 467"/>
                    <a:gd name="T13" fmla="*/ 443 h 1210"/>
                    <a:gd name="T14" fmla="*/ 150 w 467"/>
                    <a:gd name="T15" fmla="*/ 387 h 1210"/>
                    <a:gd name="T16" fmla="*/ 139 w 467"/>
                    <a:gd name="T17" fmla="*/ 359 h 1210"/>
                    <a:gd name="T18" fmla="*/ 109 w 467"/>
                    <a:gd name="T19" fmla="*/ 282 h 1210"/>
                    <a:gd name="T20" fmla="*/ 108 w 467"/>
                    <a:gd name="T21" fmla="*/ 279 h 1210"/>
                    <a:gd name="T22" fmla="*/ 101 w 467"/>
                    <a:gd name="T23" fmla="*/ 261 h 1210"/>
                    <a:gd name="T24" fmla="*/ 99 w 467"/>
                    <a:gd name="T25" fmla="*/ 254 h 1210"/>
                    <a:gd name="T26" fmla="*/ 79 w 467"/>
                    <a:gd name="T27" fmla="*/ 203 h 1210"/>
                    <a:gd name="T28" fmla="*/ 72 w 467"/>
                    <a:gd name="T29" fmla="*/ 183 h 1210"/>
                    <a:gd name="T30" fmla="*/ 41 w 467"/>
                    <a:gd name="T31" fmla="*/ 105 h 1210"/>
                    <a:gd name="T32" fmla="*/ 39 w 467"/>
                    <a:gd name="T33" fmla="*/ 99 h 1210"/>
                    <a:gd name="T34" fmla="*/ 30 w 467"/>
                    <a:gd name="T35" fmla="*/ 74 h 1210"/>
                    <a:gd name="T36" fmla="*/ 29 w 467"/>
                    <a:gd name="T37" fmla="*/ 72 h 1210"/>
                    <a:gd name="T38" fmla="*/ 0 w 467"/>
                    <a:gd name="T39" fmla="*/ 0 h 1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7" h="1210">
                      <a:moveTo>
                        <a:pt x="0" y="0"/>
                      </a:moveTo>
                      <a:lnTo>
                        <a:pt x="0" y="1167"/>
                      </a:lnTo>
                      <a:lnTo>
                        <a:pt x="467" y="1210"/>
                      </a:lnTo>
                      <a:lnTo>
                        <a:pt x="317" y="822"/>
                      </a:lnTo>
                      <a:lnTo>
                        <a:pt x="288" y="746"/>
                      </a:lnTo>
                      <a:lnTo>
                        <a:pt x="182" y="470"/>
                      </a:lnTo>
                      <a:lnTo>
                        <a:pt x="171" y="443"/>
                      </a:lnTo>
                      <a:lnTo>
                        <a:pt x="150" y="387"/>
                      </a:lnTo>
                      <a:lnTo>
                        <a:pt x="139" y="359"/>
                      </a:lnTo>
                      <a:lnTo>
                        <a:pt x="109" y="282"/>
                      </a:lnTo>
                      <a:lnTo>
                        <a:pt x="108" y="279"/>
                      </a:lnTo>
                      <a:lnTo>
                        <a:pt x="101" y="261"/>
                      </a:lnTo>
                      <a:lnTo>
                        <a:pt x="99" y="254"/>
                      </a:lnTo>
                      <a:lnTo>
                        <a:pt x="79" y="203"/>
                      </a:lnTo>
                      <a:lnTo>
                        <a:pt x="72" y="183"/>
                      </a:lnTo>
                      <a:lnTo>
                        <a:pt x="41" y="105"/>
                      </a:lnTo>
                      <a:lnTo>
                        <a:pt x="39" y="99"/>
                      </a:lnTo>
                      <a:lnTo>
                        <a:pt x="30" y="74"/>
                      </a:lnTo>
                      <a:lnTo>
                        <a:pt x="29" y="7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400"/>
                </a:p>
              </p:txBody>
            </p:sp>
          </p:grpSp>
          <p:sp>
            <p:nvSpPr>
              <p:cNvPr id="32" name="ïṧlíḋè"/>
              <p:cNvSpPr/>
              <p:nvPr/>
            </p:nvSpPr>
            <p:spPr bwMode="auto">
              <a:xfrm>
                <a:off x="6847388" y="2089341"/>
                <a:ext cx="898982" cy="2329266"/>
              </a:xfrm>
              <a:custGeom>
                <a:avLst/>
                <a:gdLst>
                  <a:gd name="T0" fmla="*/ 0 w 467"/>
                  <a:gd name="T1" fmla="*/ 0 h 1210"/>
                  <a:gd name="T2" fmla="*/ 0 w 467"/>
                  <a:gd name="T3" fmla="*/ 1167 h 1210"/>
                  <a:gd name="T4" fmla="*/ 467 w 467"/>
                  <a:gd name="T5" fmla="*/ 1210 h 1210"/>
                  <a:gd name="T6" fmla="*/ 317 w 467"/>
                  <a:gd name="T7" fmla="*/ 822 h 1210"/>
                  <a:gd name="T8" fmla="*/ 288 w 467"/>
                  <a:gd name="T9" fmla="*/ 746 h 1210"/>
                  <a:gd name="T10" fmla="*/ 182 w 467"/>
                  <a:gd name="T11" fmla="*/ 470 h 1210"/>
                  <a:gd name="T12" fmla="*/ 171 w 467"/>
                  <a:gd name="T13" fmla="*/ 443 h 1210"/>
                  <a:gd name="T14" fmla="*/ 150 w 467"/>
                  <a:gd name="T15" fmla="*/ 387 h 1210"/>
                  <a:gd name="T16" fmla="*/ 139 w 467"/>
                  <a:gd name="T17" fmla="*/ 359 h 1210"/>
                  <a:gd name="T18" fmla="*/ 109 w 467"/>
                  <a:gd name="T19" fmla="*/ 282 h 1210"/>
                  <a:gd name="T20" fmla="*/ 108 w 467"/>
                  <a:gd name="T21" fmla="*/ 279 h 1210"/>
                  <a:gd name="T22" fmla="*/ 101 w 467"/>
                  <a:gd name="T23" fmla="*/ 261 h 1210"/>
                  <a:gd name="T24" fmla="*/ 99 w 467"/>
                  <a:gd name="T25" fmla="*/ 254 h 1210"/>
                  <a:gd name="T26" fmla="*/ 79 w 467"/>
                  <a:gd name="T27" fmla="*/ 203 h 1210"/>
                  <a:gd name="T28" fmla="*/ 72 w 467"/>
                  <a:gd name="T29" fmla="*/ 183 h 1210"/>
                  <a:gd name="T30" fmla="*/ 41 w 467"/>
                  <a:gd name="T31" fmla="*/ 105 h 1210"/>
                  <a:gd name="T32" fmla="*/ 39 w 467"/>
                  <a:gd name="T33" fmla="*/ 99 h 1210"/>
                  <a:gd name="T34" fmla="*/ 30 w 467"/>
                  <a:gd name="T35" fmla="*/ 74 h 1210"/>
                  <a:gd name="T36" fmla="*/ 29 w 467"/>
                  <a:gd name="T37" fmla="*/ 72 h 1210"/>
                  <a:gd name="T38" fmla="*/ 0 w 467"/>
                  <a:gd name="T39" fmla="*/ 0 h 1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7" h="1210">
                    <a:moveTo>
                      <a:pt x="0" y="0"/>
                    </a:moveTo>
                    <a:lnTo>
                      <a:pt x="0" y="1167"/>
                    </a:lnTo>
                    <a:lnTo>
                      <a:pt x="467" y="1210"/>
                    </a:lnTo>
                    <a:lnTo>
                      <a:pt x="317" y="822"/>
                    </a:lnTo>
                    <a:lnTo>
                      <a:pt x="288" y="746"/>
                    </a:lnTo>
                    <a:lnTo>
                      <a:pt x="182" y="470"/>
                    </a:lnTo>
                    <a:lnTo>
                      <a:pt x="171" y="443"/>
                    </a:lnTo>
                    <a:lnTo>
                      <a:pt x="150" y="387"/>
                    </a:lnTo>
                    <a:lnTo>
                      <a:pt x="139" y="359"/>
                    </a:lnTo>
                    <a:lnTo>
                      <a:pt x="109" y="282"/>
                    </a:lnTo>
                    <a:lnTo>
                      <a:pt x="108" y="279"/>
                    </a:lnTo>
                    <a:lnTo>
                      <a:pt x="101" y="261"/>
                    </a:lnTo>
                    <a:lnTo>
                      <a:pt x="99" y="254"/>
                    </a:lnTo>
                    <a:lnTo>
                      <a:pt x="79" y="203"/>
                    </a:lnTo>
                    <a:lnTo>
                      <a:pt x="72" y="183"/>
                    </a:lnTo>
                    <a:lnTo>
                      <a:pt x="41" y="105"/>
                    </a:lnTo>
                    <a:lnTo>
                      <a:pt x="39" y="99"/>
                    </a:lnTo>
                    <a:lnTo>
                      <a:pt x="30" y="74"/>
                    </a:lnTo>
                    <a:lnTo>
                      <a:pt x="29" y="7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sp>
            <p:nvSpPr>
              <p:cNvPr id="33" name="îşľíḋê"/>
              <p:cNvSpPr/>
              <p:nvPr/>
            </p:nvSpPr>
            <p:spPr bwMode="auto">
              <a:xfrm>
                <a:off x="4328351" y="2607170"/>
                <a:ext cx="3644417" cy="3509468"/>
              </a:xfrm>
              <a:custGeom>
                <a:avLst/>
                <a:gdLst>
                  <a:gd name="T0" fmla="*/ 1504 w 1540"/>
                  <a:gd name="T1" fmla="*/ 797 h 1469"/>
                  <a:gd name="T2" fmla="*/ 704 w 1540"/>
                  <a:gd name="T3" fmla="*/ 1434 h 1469"/>
                  <a:gd name="T4" fmla="*/ 36 w 1540"/>
                  <a:gd name="T5" fmla="*/ 672 h 1469"/>
                  <a:gd name="T6" fmla="*/ 836 w 1540"/>
                  <a:gd name="T7" fmla="*/ 35 h 1469"/>
                  <a:gd name="T8" fmla="*/ 1504 w 1540"/>
                  <a:gd name="T9" fmla="*/ 797 h 1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0" h="1469">
                    <a:moveTo>
                      <a:pt x="1504" y="797"/>
                    </a:moveTo>
                    <a:cubicBezTo>
                      <a:pt x="1468" y="1183"/>
                      <a:pt x="1110" y="1469"/>
                      <a:pt x="704" y="1434"/>
                    </a:cubicBezTo>
                    <a:cubicBezTo>
                      <a:pt x="299" y="1399"/>
                      <a:pt x="0" y="1058"/>
                      <a:pt x="36" y="672"/>
                    </a:cubicBezTo>
                    <a:cubicBezTo>
                      <a:pt x="73" y="285"/>
                      <a:pt x="431" y="0"/>
                      <a:pt x="836" y="35"/>
                    </a:cubicBezTo>
                    <a:cubicBezTo>
                      <a:pt x="1241" y="69"/>
                      <a:pt x="1540" y="411"/>
                      <a:pt x="1504" y="79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1400"/>
              </a:p>
            </p:txBody>
          </p:sp>
          <p:grpSp>
            <p:nvGrpSpPr>
              <p:cNvPr id="34" name="iŝļîdé"/>
              <p:cNvGrpSpPr/>
              <p:nvPr/>
            </p:nvGrpSpPr>
            <p:grpSpPr>
              <a:xfrm>
                <a:off x="4594371" y="2705345"/>
                <a:ext cx="3106972" cy="3185896"/>
                <a:chOff x="4612448" y="2705345"/>
                <a:chExt cx="3106972" cy="3185896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35" name="iṣḷîḓe"/>
                <p:cNvSpPr/>
                <p:nvPr/>
              </p:nvSpPr>
              <p:spPr bwMode="auto">
                <a:xfrm>
                  <a:off x="6454685" y="3342524"/>
                  <a:ext cx="63526" cy="86626"/>
                </a:xfrm>
                <a:custGeom>
                  <a:avLst/>
                  <a:gdLst>
                    <a:gd name="T0" fmla="*/ 27 w 28"/>
                    <a:gd name="T1" fmla="*/ 23 h 38"/>
                    <a:gd name="T2" fmla="*/ 25 w 28"/>
                    <a:gd name="T3" fmla="*/ 19 h 38"/>
                    <a:gd name="T4" fmla="*/ 26 w 28"/>
                    <a:gd name="T5" fmla="*/ 5 h 38"/>
                    <a:gd name="T6" fmla="*/ 16 w 28"/>
                    <a:gd name="T7" fmla="*/ 1 h 38"/>
                    <a:gd name="T8" fmla="*/ 9 w 28"/>
                    <a:gd name="T9" fmla="*/ 1 h 38"/>
                    <a:gd name="T10" fmla="*/ 3 w 28"/>
                    <a:gd name="T11" fmla="*/ 10 h 38"/>
                    <a:gd name="T12" fmla="*/ 4 w 28"/>
                    <a:gd name="T13" fmla="*/ 13 h 38"/>
                    <a:gd name="T14" fmla="*/ 0 w 28"/>
                    <a:gd name="T15" fmla="*/ 18 h 38"/>
                    <a:gd name="T16" fmla="*/ 4 w 28"/>
                    <a:gd name="T17" fmla="*/ 24 h 38"/>
                    <a:gd name="T18" fmla="*/ 1 w 28"/>
                    <a:gd name="T19" fmla="*/ 30 h 38"/>
                    <a:gd name="T20" fmla="*/ 9 w 28"/>
                    <a:gd name="T21" fmla="*/ 37 h 38"/>
                    <a:gd name="T22" fmla="*/ 25 w 28"/>
                    <a:gd name="T23" fmla="*/ 29 h 38"/>
                    <a:gd name="T24" fmla="*/ 27 w 28"/>
                    <a:gd name="T25" fmla="*/ 2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8">
                      <a:moveTo>
                        <a:pt x="27" y="23"/>
                      </a:moveTo>
                      <a:cubicBezTo>
                        <a:pt x="27" y="22"/>
                        <a:pt x="26" y="20"/>
                        <a:pt x="25" y="19"/>
                      </a:cubicBezTo>
                      <a:cubicBezTo>
                        <a:pt x="28" y="15"/>
                        <a:pt x="28" y="10"/>
                        <a:pt x="26" y="5"/>
                      </a:cubicBezTo>
                      <a:cubicBezTo>
                        <a:pt x="24" y="2"/>
                        <a:pt x="20" y="1"/>
                        <a:pt x="16" y="1"/>
                      </a:cubicBezTo>
                      <a:cubicBezTo>
                        <a:pt x="13" y="0"/>
                        <a:pt x="11" y="0"/>
                        <a:pt x="9" y="1"/>
                      </a:cubicBezTo>
                      <a:cubicBezTo>
                        <a:pt x="5" y="3"/>
                        <a:pt x="3" y="6"/>
                        <a:pt x="3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1" y="14"/>
                        <a:pt x="0" y="16"/>
                        <a:pt x="0" y="18"/>
                      </a:cubicBezTo>
                      <a:cubicBezTo>
                        <a:pt x="1" y="21"/>
                        <a:pt x="2" y="23"/>
                        <a:pt x="4" y="24"/>
                      </a:cubicBezTo>
                      <a:cubicBezTo>
                        <a:pt x="3" y="26"/>
                        <a:pt x="2" y="28"/>
                        <a:pt x="1" y="30"/>
                      </a:cubicBezTo>
                      <a:cubicBezTo>
                        <a:pt x="1" y="35"/>
                        <a:pt x="5" y="38"/>
                        <a:pt x="9" y="37"/>
                      </a:cubicBezTo>
                      <a:cubicBezTo>
                        <a:pt x="14" y="34"/>
                        <a:pt x="20" y="33"/>
                        <a:pt x="25" y="29"/>
                      </a:cubicBezTo>
                      <a:cubicBezTo>
                        <a:pt x="27" y="28"/>
                        <a:pt x="28" y="25"/>
                        <a:pt x="27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sz="1400"/>
                </a:p>
              </p:txBody>
            </p:sp>
            <p:grpSp>
              <p:nvGrpSpPr>
                <p:cNvPr id="36" name="ïŝḷïḑe"/>
                <p:cNvGrpSpPr/>
                <p:nvPr/>
              </p:nvGrpSpPr>
              <p:grpSpPr>
                <a:xfrm>
                  <a:off x="4612448" y="2705345"/>
                  <a:ext cx="3106972" cy="3185896"/>
                  <a:chOff x="4612448" y="2705345"/>
                  <a:chExt cx="3106972" cy="3185896"/>
                </a:xfrm>
                <a:grpFill/>
              </p:grpSpPr>
              <p:sp>
                <p:nvSpPr>
                  <p:cNvPr id="37" name="işḻïďe"/>
                  <p:cNvSpPr/>
                  <p:nvPr/>
                </p:nvSpPr>
                <p:spPr bwMode="auto">
                  <a:xfrm>
                    <a:off x="4612448" y="2711119"/>
                    <a:ext cx="1268585" cy="3180122"/>
                  </a:xfrm>
                  <a:custGeom>
                    <a:avLst/>
                    <a:gdLst>
                      <a:gd name="T0" fmla="*/ 442 w 564"/>
                      <a:gd name="T1" fmla="*/ 913 h 1415"/>
                      <a:gd name="T2" fmla="*/ 362 w 564"/>
                      <a:gd name="T3" fmla="*/ 866 h 1415"/>
                      <a:gd name="T4" fmla="*/ 299 w 564"/>
                      <a:gd name="T5" fmla="*/ 783 h 1415"/>
                      <a:gd name="T6" fmla="*/ 229 w 564"/>
                      <a:gd name="T7" fmla="*/ 730 h 1415"/>
                      <a:gd name="T8" fmla="*/ 156 w 564"/>
                      <a:gd name="T9" fmla="*/ 672 h 1415"/>
                      <a:gd name="T10" fmla="*/ 90 w 564"/>
                      <a:gd name="T11" fmla="*/ 676 h 1415"/>
                      <a:gd name="T12" fmla="*/ 57 w 564"/>
                      <a:gd name="T13" fmla="*/ 617 h 1415"/>
                      <a:gd name="T14" fmla="*/ 82 w 564"/>
                      <a:gd name="T15" fmla="*/ 512 h 1415"/>
                      <a:gd name="T16" fmla="*/ 37 w 564"/>
                      <a:gd name="T17" fmla="*/ 484 h 1415"/>
                      <a:gd name="T18" fmla="*/ 90 w 564"/>
                      <a:gd name="T19" fmla="*/ 415 h 1415"/>
                      <a:gd name="T20" fmla="*/ 125 w 564"/>
                      <a:gd name="T21" fmla="*/ 471 h 1415"/>
                      <a:gd name="T22" fmla="*/ 161 w 564"/>
                      <a:gd name="T23" fmla="*/ 421 h 1415"/>
                      <a:gd name="T24" fmla="*/ 266 w 564"/>
                      <a:gd name="T25" fmla="*/ 355 h 1415"/>
                      <a:gd name="T26" fmla="*/ 356 w 564"/>
                      <a:gd name="T27" fmla="*/ 334 h 1415"/>
                      <a:gd name="T28" fmla="*/ 406 w 564"/>
                      <a:gd name="T29" fmla="*/ 302 h 1415"/>
                      <a:gd name="T30" fmla="*/ 385 w 564"/>
                      <a:gd name="T31" fmla="*/ 275 h 1415"/>
                      <a:gd name="T32" fmla="*/ 415 w 564"/>
                      <a:gd name="T33" fmla="*/ 270 h 1415"/>
                      <a:gd name="T34" fmla="*/ 465 w 564"/>
                      <a:gd name="T35" fmla="*/ 302 h 1415"/>
                      <a:gd name="T36" fmla="*/ 477 w 564"/>
                      <a:gd name="T37" fmla="*/ 231 h 1415"/>
                      <a:gd name="T38" fmla="*/ 461 w 564"/>
                      <a:gd name="T39" fmla="*/ 188 h 1415"/>
                      <a:gd name="T40" fmla="*/ 351 w 564"/>
                      <a:gd name="T41" fmla="*/ 221 h 1415"/>
                      <a:gd name="T42" fmla="*/ 345 w 564"/>
                      <a:gd name="T43" fmla="*/ 203 h 1415"/>
                      <a:gd name="T44" fmla="*/ 423 w 564"/>
                      <a:gd name="T45" fmla="*/ 133 h 1415"/>
                      <a:gd name="T46" fmla="*/ 513 w 564"/>
                      <a:gd name="T47" fmla="*/ 118 h 1415"/>
                      <a:gd name="T48" fmla="*/ 514 w 564"/>
                      <a:gd name="T49" fmla="*/ 135 h 1415"/>
                      <a:gd name="T50" fmla="*/ 515 w 564"/>
                      <a:gd name="T51" fmla="*/ 80 h 1415"/>
                      <a:gd name="T52" fmla="*/ 504 w 564"/>
                      <a:gd name="T53" fmla="*/ 53 h 1415"/>
                      <a:gd name="T54" fmla="*/ 503 w 564"/>
                      <a:gd name="T55" fmla="*/ 12 h 1415"/>
                      <a:gd name="T56" fmla="*/ 174 w 564"/>
                      <a:gd name="T57" fmla="*/ 180 h 1415"/>
                      <a:gd name="T58" fmla="*/ 89 w 564"/>
                      <a:gd name="T59" fmla="*/ 278 h 1415"/>
                      <a:gd name="T60" fmla="*/ 25 w 564"/>
                      <a:gd name="T61" fmla="*/ 411 h 1415"/>
                      <a:gd name="T62" fmla="*/ 23 w 564"/>
                      <a:gd name="T63" fmla="*/ 415 h 1415"/>
                      <a:gd name="T64" fmla="*/ 4 w 564"/>
                      <a:gd name="T65" fmla="*/ 457 h 1415"/>
                      <a:gd name="T66" fmla="*/ 20 w 564"/>
                      <a:gd name="T67" fmla="*/ 574 h 1415"/>
                      <a:gd name="T68" fmla="*/ 47 w 564"/>
                      <a:gd name="T69" fmla="*/ 670 h 1415"/>
                      <a:gd name="T70" fmla="*/ 76 w 564"/>
                      <a:gd name="T71" fmla="*/ 703 h 1415"/>
                      <a:gd name="T72" fmla="*/ 34 w 564"/>
                      <a:gd name="T73" fmla="*/ 831 h 1415"/>
                      <a:gd name="T74" fmla="*/ 87 w 564"/>
                      <a:gd name="T75" fmla="*/ 944 h 1415"/>
                      <a:gd name="T76" fmla="*/ 106 w 564"/>
                      <a:gd name="T77" fmla="*/ 1006 h 1415"/>
                      <a:gd name="T78" fmla="*/ 145 w 564"/>
                      <a:gd name="T79" fmla="*/ 1153 h 1415"/>
                      <a:gd name="T80" fmla="*/ 232 w 564"/>
                      <a:gd name="T81" fmla="*/ 1254 h 1415"/>
                      <a:gd name="T82" fmla="*/ 286 w 564"/>
                      <a:gd name="T83" fmla="*/ 1316 h 1415"/>
                      <a:gd name="T84" fmla="*/ 325 w 564"/>
                      <a:gd name="T85" fmla="*/ 1374 h 1415"/>
                      <a:gd name="T86" fmla="*/ 370 w 564"/>
                      <a:gd name="T87" fmla="*/ 1402 h 1415"/>
                      <a:gd name="T88" fmla="*/ 294 w 564"/>
                      <a:gd name="T89" fmla="*/ 1254 h 1415"/>
                      <a:gd name="T90" fmla="*/ 290 w 564"/>
                      <a:gd name="T91" fmla="*/ 1218 h 1415"/>
                      <a:gd name="T92" fmla="*/ 343 w 564"/>
                      <a:gd name="T93" fmla="*/ 1179 h 1415"/>
                      <a:gd name="T94" fmla="*/ 351 w 564"/>
                      <a:gd name="T95" fmla="*/ 1150 h 1415"/>
                      <a:gd name="T96" fmla="*/ 398 w 564"/>
                      <a:gd name="T97" fmla="*/ 1129 h 1415"/>
                      <a:gd name="T98" fmla="*/ 467 w 564"/>
                      <a:gd name="T99" fmla="*/ 1062 h 1415"/>
                      <a:gd name="T100" fmla="*/ 74 w 564"/>
                      <a:gd name="T101" fmla="*/ 348 h 1415"/>
                      <a:gd name="T102" fmla="*/ 66 w 564"/>
                      <a:gd name="T103" fmla="*/ 362 h 14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564" h="1415">
                        <a:moveTo>
                          <a:pt x="514" y="975"/>
                        </a:moveTo>
                        <a:cubicBezTo>
                          <a:pt x="513" y="956"/>
                          <a:pt x="501" y="938"/>
                          <a:pt x="482" y="930"/>
                        </a:cubicBezTo>
                        <a:cubicBezTo>
                          <a:pt x="470" y="924"/>
                          <a:pt x="452" y="923"/>
                          <a:pt x="442" y="913"/>
                        </a:cubicBezTo>
                        <a:cubicBezTo>
                          <a:pt x="436" y="906"/>
                          <a:pt x="431" y="900"/>
                          <a:pt x="423" y="895"/>
                        </a:cubicBezTo>
                        <a:cubicBezTo>
                          <a:pt x="414" y="889"/>
                          <a:pt x="403" y="890"/>
                          <a:pt x="393" y="885"/>
                        </a:cubicBezTo>
                        <a:cubicBezTo>
                          <a:pt x="381" y="880"/>
                          <a:pt x="373" y="871"/>
                          <a:pt x="362" y="866"/>
                        </a:cubicBezTo>
                        <a:cubicBezTo>
                          <a:pt x="354" y="861"/>
                          <a:pt x="344" y="860"/>
                          <a:pt x="335" y="858"/>
                        </a:cubicBezTo>
                        <a:cubicBezTo>
                          <a:pt x="319" y="852"/>
                          <a:pt x="322" y="839"/>
                          <a:pt x="323" y="826"/>
                        </a:cubicBezTo>
                        <a:cubicBezTo>
                          <a:pt x="324" y="806"/>
                          <a:pt x="316" y="795"/>
                          <a:pt x="299" y="783"/>
                        </a:cubicBezTo>
                        <a:cubicBezTo>
                          <a:pt x="291" y="777"/>
                          <a:pt x="284" y="770"/>
                          <a:pt x="276" y="765"/>
                        </a:cubicBezTo>
                        <a:cubicBezTo>
                          <a:pt x="267" y="760"/>
                          <a:pt x="255" y="762"/>
                          <a:pt x="248" y="753"/>
                        </a:cubicBezTo>
                        <a:cubicBezTo>
                          <a:pt x="242" y="745"/>
                          <a:pt x="236" y="738"/>
                          <a:pt x="229" y="730"/>
                        </a:cubicBezTo>
                        <a:cubicBezTo>
                          <a:pt x="219" y="720"/>
                          <a:pt x="215" y="706"/>
                          <a:pt x="209" y="695"/>
                        </a:cubicBezTo>
                        <a:cubicBezTo>
                          <a:pt x="201" y="681"/>
                          <a:pt x="192" y="674"/>
                          <a:pt x="176" y="677"/>
                        </a:cubicBezTo>
                        <a:cubicBezTo>
                          <a:pt x="168" y="679"/>
                          <a:pt x="160" y="681"/>
                          <a:pt x="156" y="672"/>
                        </a:cubicBezTo>
                        <a:cubicBezTo>
                          <a:pt x="155" y="669"/>
                          <a:pt x="154" y="666"/>
                          <a:pt x="152" y="663"/>
                        </a:cubicBezTo>
                        <a:cubicBezTo>
                          <a:pt x="148" y="658"/>
                          <a:pt x="143" y="652"/>
                          <a:pt x="136" y="651"/>
                        </a:cubicBezTo>
                        <a:cubicBezTo>
                          <a:pt x="119" y="648"/>
                          <a:pt x="101" y="660"/>
                          <a:pt x="90" y="676"/>
                        </a:cubicBezTo>
                        <a:cubicBezTo>
                          <a:pt x="89" y="676"/>
                          <a:pt x="89" y="675"/>
                          <a:pt x="89" y="675"/>
                        </a:cubicBezTo>
                        <a:cubicBezTo>
                          <a:pt x="81" y="671"/>
                          <a:pt x="67" y="672"/>
                          <a:pt x="62" y="664"/>
                        </a:cubicBezTo>
                        <a:cubicBezTo>
                          <a:pt x="58" y="656"/>
                          <a:pt x="52" y="625"/>
                          <a:pt x="57" y="617"/>
                        </a:cubicBezTo>
                        <a:cubicBezTo>
                          <a:pt x="67" y="603"/>
                          <a:pt x="99" y="575"/>
                          <a:pt x="80" y="556"/>
                        </a:cubicBezTo>
                        <a:cubicBezTo>
                          <a:pt x="76" y="552"/>
                          <a:pt x="47" y="539"/>
                          <a:pt x="59" y="531"/>
                        </a:cubicBezTo>
                        <a:cubicBezTo>
                          <a:pt x="68" y="525"/>
                          <a:pt x="77" y="522"/>
                          <a:pt x="82" y="512"/>
                        </a:cubicBezTo>
                        <a:cubicBezTo>
                          <a:pt x="84" y="509"/>
                          <a:pt x="82" y="505"/>
                          <a:pt x="80" y="503"/>
                        </a:cubicBezTo>
                        <a:cubicBezTo>
                          <a:pt x="66" y="492"/>
                          <a:pt x="53" y="497"/>
                          <a:pt x="38" y="502"/>
                        </a:cubicBezTo>
                        <a:cubicBezTo>
                          <a:pt x="37" y="496"/>
                          <a:pt x="36" y="490"/>
                          <a:pt x="37" y="484"/>
                        </a:cubicBezTo>
                        <a:cubicBezTo>
                          <a:pt x="37" y="473"/>
                          <a:pt x="48" y="465"/>
                          <a:pt x="55" y="458"/>
                        </a:cubicBezTo>
                        <a:cubicBezTo>
                          <a:pt x="62" y="452"/>
                          <a:pt x="66" y="446"/>
                          <a:pt x="70" y="438"/>
                        </a:cubicBezTo>
                        <a:cubicBezTo>
                          <a:pt x="76" y="429"/>
                          <a:pt x="83" y="423"/>
                          <a:pt x="90" y="415"/>
                        </a:cubicBezTo>
                        <a:cubicBezTo>
                          <a:pt x="99" y="404"/>
                          <a:pt x="113" y="392"/>
                          <a:pt x="127" y="407"/>
                        </a:cubicBezTo>
                        <a:cubicBezTo>
                          <a:pt x="133" y="414"/>
                          <a:pt x="143" y="406"/>
                          <a:pt x="146" y="418"/>
                        </a:cubicBezTo>
                        <a:cubicBezTo>
                          <a:pt x="138" y="435"/>
                          <a:pt x="138" y="456"/>
                          <a:pt x="125" y="471"/>
                        </a:cubicBezTo>
                        <a:cubicBezTo>
                          <a:pt x="119" y="478"/>
                          <a:pt x="130" y="486"/>
                          <a:pt x="136" y="480"/>
                        </a:cubicBezTo>
                        <a:cubicBezTo>
                          <a:pt x="144" y="471"/>
                          <a:pt x="157" y="462"/>
                          <a:pt x="159" y="449"/>
                        </a:cubicBezTo>
                        <a:cubicBezTo>
                          <a:pt x="161" y="440"/>
                          <a:pt x="162" y="430"/>
                          <a:pt x="161" y="421"/>
                        </a:cubicBezTo>
                        <a:cubicBezTo>
                          <a:pt x="167" y="413"/>
                          <a:pt x="179" y="412"/>
                          <a:pt x="188" y="410"/>
                        </a:cubicBezTo>
                        <a:cubicBezTo>
                          <a:pt x="198" y="407"/>
                          <a:pt x="206" y="401"/>
                          <a:pt x="214" y="395"/>
                        </a:cubicBezTo>
                        <a:cubicBezTo>
                          <a:pt x="232" y="382"/>
                          <a:pt x="247" y="367"/>
                          <a:pt x="266" y="355"/>
                        </a:cubicBezTo>
                        <a:cubicBezTo>
                          <a:pt x="281" y="346"/>
                          <a:pt x="288" y="344"/>
                          <a:pt x="305" y="347"/>
                        </a:cubicBezTo>
                        <a:cubicBezTo>
                          <a:pt x="313" y="349"/>
                          <a:pt x="321" y="349"/>
                          <a:pt x="328" y="346"/>
                        </a:cubicBezTo>
                        <a:cubicBezTo>
                          <a:pt x="338" y="343"/>
                          <a:pt x="345" y="336"/>
                          <a:pt x="356" y="334"/>
                        </a:cubicBezTo>
                        <a:cubicBezTo>
                          <a:pt x="368" y="332"/>
                          <a:pt x="372" y="340"/>
                          <a:pt x="382" y="343"/>
                        </a:cubicBezTo>
                        <a:cubicBezTo>
                          <a:pt x="392" y="347"/>
                          <a:pt x="401" y="333"/>
                          <a:pt x="405" y="327"/>
                        </a:cubicBezTo>
                        <a:cubicBezTo>
                          <a:pt x="410" y="320"/>
                          <a:pt x="415" y="308"/>
                          <a:pt x="406" y="302"/>
                        </a:cubicBezTo>
                        <a:cubicBezTo>
                          <a:pt x="400" y="298"/>
                          <a:pt x="394" y="297"/>
                          <a:pt x="387" y="294"/>
                        </a:cubicBezTo>
                        <a:cubicBezTo>
                          <a:pt x="385" y="293"/>
                          <a:pt x="365" y="292"/>
                          <a:pt x="378" y="282"/>
                        </a:cubicBezTo>
                        <a:cubicBezTo>
                          <a:pt x="381" y="280"/>
                          <a:pt x="383" y="278"/>
                          <a:pt x="385" y="275"/>
                        </a:cubicBezTo>
                        <a:cubicBezTo>
                          <a:pt x="388" y="272"/>
                          <a:pt x="387" y="269"/>
                          <a:pt x="386" y="266"/>
                        </a:cubicBezTo>
                        <a:cubicBezTo>
                          <a:pt x="380" y="257"/>
                          <a:pt x="372" y="257"/>
                          <a:pt x="388" y="259"/>
                        </a:cubicBezTo>
                        <a:cubicBezTo>
                          <a:pt x="398" y="260"/>
                          <a:pt x="406" y="269"/>
                          <a:pt x="415" y="270"/>
                        </a:cubicBezTo>
                        <a:cubicBezTo>
                          <a:pt x="425" y="270"/>
                          <a:pt x="434" y="269"/>
                          <a:pt x="438" y="280"/>
                        </a:cubicBezTo>
                        <a:cubicBezTo>
                          <a:pt x="440" y="286"/>
                          <a:pt x="442" y="291"/>
                          <a:pt x="445" y="295"/>
                        </a:cubicBezTo>
                        <a:cubicBezTo>
                          <a:pt x="449" y="302"/>
                          <a:pt x="458" y="305"/>
                          <a:pt x="465" y="302"/>
                        </a:cubicBezTo>
                        <a:cubicBezTo>
                          <a:pt x="475" y="299"/>
                          <a:pt x="476" y="290"/>
                          <a:pt x="476" y="281"/>
                        </a:cubicBezTo>
                        <a:cubicBezTo>
                          <a:pt x="476" y="272"/>
                          <a:pt x="476" y="260"/>
                          <a:pt x="472" y="251"/>
                        </a:cubicBezTo>
                        <a:cubicBezTo>
                          <a:pt x="468" y="242"/>
                          <a:pt x="467" y="239"/>
                          <a:pt x="477" y="231"/>
                        </a:cubicBezTo>
                        <a:cubicBezTo>
                          <a:pt x="482" y="227"/>
                          <a:pt x="488" y="222"/>
                          <a:pt x="491" y="217"/>
                        </a:cubicBezTo>
                        <a:cubicBezTo>
                          <a:pt x="496" y="208"/>
                          <a:pt x="499" y="193"/>
                          <a:pt x="487" y="188"/>
                        </a:cubicBezTo>
                        <a:cubicBezTo>
                          <a:pt x="478" y="183"/>
                          <a:pt x="469" y="185"/>
                          <a:pt x="461" y="188"/>
                        </a:cubicBezTo>
                        <a:cubicBezTo>
                          <a:pt x="462" y="175"/>
                          <a:pt x="475" y="158"/>
                          <a:pt x="458" y="150"/>
                        </a:cubicBezTo>
                        <a:cubicBezTo>
                          <a:pt x="436" y="141"/>
                          <a:pt x="414" y="172"/>
                          <a:pt x="401" y="183"/>
                        </a:cubicBezTo>
                        <a:cubicBezTo>
                          <a:pt x="385" y="196"/>
                          <a:pt x="369" y="210"/>
                          <a:pt x="351" y="221"/>
                        </a:cubicBezTo>
                        <a:cubicBezTo>
                          <a:pt x="347" y="223"/>
                          <a:pt x="343" y="225"/>
                          <a:pt x="339" y="227"/>
                        </a:cubicBezTo>
                        <a:cubicBezTo>
                          <a:pt x="335" y="229"/>
                          <a:pt x="330" y="232"/>
                          <a:pt x="332" y="227"/>
                        </a:cubicBezTo>
                        <a:cubicBezTo>
                          <a:pt x="335" y="218"/>
                          <a:pt x="343" y="211"/>
                          <a:pt x="345" y="203"/>
                        </a:cubicBezTo>
                        <a:cubicBezTo>
                          <a:pt x="350" y="186"/>
                          <a:pt x="378" y="178"/>
                          <a:pt x="365" y="158"/>
                        </a:cubicBezTo>
                        <a:cubicBezTo>
                          <a:pt x="355" y="141"/>
                          <a:pt x="379" y="144"/>
                          <a:pt x="388" y="144"/>
                        </a:cubicBezTo>
                        <a:cubicBezTo>
                          <a:pt x="402" y="144"/>
                          <a:pt x="411" y="137"/>
                          <a:pt x="423" y="133"/>
                        </a:cubicBezTo>
                        <a:cubicBezTo>
                          <a:pt x="435" y="129"/>
                          <a:pt x="443" y="129"/>
                          <a:pt x="453" y="136"/>
                        </a:cubicBezTo>
                        <a:cubicBezTo>
                          <a:pt x="460" y="142"/>
                          <a:pt x="470" y="138"/>
                          <a:pt x="478" y="135"/>
                        </a:cubicBezTo>
                        <a:cubicBezTo>
                          <a:pt x="491" y="130"/>
                          <a:pt x="501" y="124"/>
                          <a:pt x="513" y="118"/>
                        </a:cubicBezTo>
                        <a:cubicBezTo>
                          <a:pt x="516" y="117"/>
                          <a:pt x="520" y="116"/>
                          <a:pt x="523" y="114"/>
                        </a:cubicBezTo>
                        <a:cubicBezTo>
                          <a:pt x="529" y="111"/>
                          <a:pt x="530" y="112"/>
                          <a:pt x="526" y="117"/>
                        </a:cubicBezTo>
                        <a:cubicBezTo>
                          <a:pt x="526" y="125"/>
                          <a:pt x="518" y="130"/>
                          <a:pt x="514" y="135"/>
                        </a:cubicBezTo>
                        <a:cubicBezTo>
                          <a:pt x="510" y="140"/>
                          <a:pt x="513" y="147"/>
                          <a:pt x="519" y="148"/>
                        </a:cubicBezTo>
                        <a:cubicBezTo>
                          <a:pt x="542" y="152"/>
                          <a:pt x="560" y="124"/>
                          <a:pt x="561" y="105"/>
                        </a:cubicBezTo>
                        <a:cubicBezTo>
                          <a:pt x="564" y="81"/>
                          <a:pt x="532" y="81"/>
                          <a:pt x="515" y="80"/>
                        </a:cubicBezTo>
                        <a:cubicBezTo>
                          <a:pt x="508" y="80"/>
                          <a:pt x="500" y="79"/>
                          <a:pt x="492" y="79"/>
                        </a:cubicBezTo>
                        <a:cubicBezTo>
                          <a:pt x="498" y="79"/>
                          <a:pt x="504" y="78"/>
                          <a:pt x="508" y="73"/>
                        </a:cubicBezTo>
                        <a:cubicBezTo>
                          <a:pt x="513" y="67"/>
                          <a:pt x="511" y="57"/>
                          <a:pt x="504" y="53"/>
                        </a:cubicBezTo>
                        <a:cubicBezTo>
                          <a:pt x="498" y="50"/>
                          <a:pt x="480" y="49"/>
                          <a:pt x="493" y="37"/>
                        </a:cubicBezTo>
                        <a:cubicBezTo>
                          <a:pt x="498" y="32"/>
                          <a:pt x="503" y="29"/>
                          <a:pt x="507" y="23"/>
                        </a:cubicBezTo>
                        <a:cubicBezTo>
                          <a:pt x="509" y="19"/>
                          <a:pt x="506" y="14"/>
                          <a:pt x="503" y="12"/>
                        </a:cubicBezTo>
                        <a:cubicBezTo>
                          <a:pt x="473" y="0"/>
                          <a:pt x="440" y="15"/>
                          <a:pt x="414" y="29"/>
                        </a:cubicBezTo>
                        <a:cubicBezTo>
                          <a:pt x="373" y="52"/>
                          <a:pt x="331" y="72"/>
                          <a:pt x="292" y="98"/>
                        </a:cubicBezTo>
                        <a:cubicBezTo>
                          <a:pt x="252" y="124"/>
                          <a:pt x="213" y="152"/>
                          <a:pt x="174" y="180"/>
                        </a:cubicBezTo>
                        <a:cubicBezTo>
                          <a:pt x="150" y="198"/>
                          <a:pt x="129" y="223"/>
                          <a:pt x="111" y="248"/>
                        </a:cubicBezTo>
                        <a:cubicBezTo>
                          <a:pt x="111" y="249"/>
                          <a:pt x="111" y="250"/>
                          <a:pt x="111" y="251"/>
                        </a:cubicBezTo>
                        <a:cubicBezTo>
                          <a:pt x="101" y="257"/>
                          <a:pt x="91" y="266"/>
                          <a:pt x="89" y="278"/>
                        </a:cubicBezTo>
                        <a:cubicBezTo>
                          <a:pt x="85" y="302"/>
                          <a:pt x="70" y="323"/>
                          <a:pt x="60" y="345"/>
                        </a:cubicBezTo>
                        <a:cubicBezTo>
                          <a:pt x="54" y="356"/>
                          <a:pt x="51" y="369"/>
                          <a:pt x="44" y="381"/>
                        </a:cubicBezTo>
                        <a:cubicBezTo>
                          <a:pt x="38" y="391"/>
                          <a:pt x="31" y="400"/>
                          <a:pt x="25" y="411"/>
                        </a:cubicBezTo>
                        <a:cubicBezTo>
                          <a:pt x="24" y="412"/>
                          <a:pt x="24" y="413"/>
                          <a:pt x="23" y="414"/>
                        </a:cubicBezTo>
                        <a:cubicBezTo>
                          <a:pt x="23" y="414"/>
                          <a:pt x="23" y="414"/>
                          <a:pt x="23" y="414"/>
                        </a:cubicBezTo>
                        <a:cubicBezTo>
                          <a:pt x="23" y="415"/>
                          <a:pt x="23" y="415"/>
                          <a:pt x="23" y="415"/>
                        </a:cubicBezTo>
                        <a:cubicBezTo>
                          <a:pt x="17" y="423"/>
                          <a:pt x="10" y="431"/>
                          <a:pt x="9" y="441"/>
                        </a:cubicBezTo>
                        <a:cubicBezTo>
                          <a:pt x="8" y="444"/>
                          <a:pt x="7" y="448"/>
                          <a:pt x="7" y="451"/>
                        </a:cubicBezTo>
                        <a:cubicBezTo>
                          <a:pt x="6" y="453"/>
                          <a:pt x="5" y="455"/>
                          <a:pt x="4" y="457"/>
                        </a:cubicBezTo>
                        <a:cubicBezTo>
                          <a:pt x="2" y="466"/>
                          <a:pt x="2" y="475"/>
                          <a:pt x="1" y="483"/>
                        </a:cubicBezTo>
                        <a:cubicBezTo>
                          <a:pt x="0" y="496"/>
                          <a:pt x="4" y="510"/>
                          <a:pt x="8" y="522"/>
                        </a:cubicBezTo>
                        <a:cubicBezTo>
                          <a:pt x="13" y="539"/>
                          <a:pt x="15" y="557"/>
                          <a:pt x="20" y="574"/>
                        </a:cubicBezTo>
                        <a:cubicBezTo>
                          <a:pt x="24" y="591"/>
                          <a:pt x="24" y="617"/>
                          <a:pt x="35" y="632"/>
                        </a:cubicBezTo>
                        <a:cubicBezTo>
                          <a:pt x="36" y="632"/>
                          <a:pt x="36" y="633"/>
                          <a:pt x="36" y="633"/>
                        </a:cubicBezTo>
                        <a:cubicBezTo>
                          <a:pt x="40" y="645"/>
                          <a:pt x="43" y="658"/>
                          <a:pt x="47" y="670"/>
                        </a:cubicBezTo>
                        <a:cubicBezTo>
                          <a:pt x="49" y="679"/>
                          <a:pt x="58" y="686"/>
                          <a:pt x="67" y="686"/>
                        </a:cubicBezTo>
                        <a:cubicBezTo>
                          <a:pt x="72" y="687"/>
                          <a:pt x="76" y="687"/>
                          <a:pt x="81" y="689"/>
                        </a:cubicBezTo>
                        <a:cubicBezTo>
                          <a:pt x="79" y="694"/>
                          <a:pt x="77" y="699"/>
                          <a:pt x="76" y="703"/>
                        </a:cubicBezTo>
                        <a:cubicBezTo>
                          <a:pt x="73" y="720"/>
                          <a:pt x="67" y="731"/>
                          <a:pt x="55" y="744"/>
                        </a:cubicBezTo>
                        <a:cubicBezTo>
                          <a:pt x="44" y="756"/>
                          <a:pt x="50" y="774"/>
                          <a:pt x="46" y="789"/>
                        </a:cubicBezTo>
                        <a:cubicBezTo>
                          <a:pt x="41" y="804"/>
                          <a:pt x="34" y="815"/>
                          <a:pt x="34" y="831"/>
                        </a:cubicBezTo>
                        <a:cubicBezTo>
                          <a:pt x="34" y="844"/>
                          <a:pt x="44" y="862"/>
                          <a:pt x="51" y="873"/>
                        </a:cubicBezTo>
                        <a:cubicBezTo>
                          <a:pt x="60" y="886"/>
                          <a:pt x="71" y="897"/>
                          <a:pt x="80" y="911"/>
                        </a:cubicBezTo>
                        <a:cubicBezTo>
                          <a:pt x="87" y="923"/>
                          <a:pt x="88" y="930"/>
                          <a:pt x="87" y="944"/>
                        </a:cubicBezTo>
                        <a:cubicBezTo>
                          <a:pt x="87" y="950"/>
                          <a:pt x="87" y="955"/>
                          <a:pt x="89" y="961"/>
                        </a:cubicBezTo>
                        <a:cubicBezTo>
                          <a:pt x="91" y="968"/>
                          <a:pt x="96" y="975"/>
                          <a:pt x="98" y="983"/>
                        </a:cubicBezTo>
                        <a:cubicBezTo>
                          <a:pt x="101" y="991"/>
                          <a:pt x="102" y="999"/>
                          <a:pt x="106" y="1006"/>
                        </a:cubicBezTo>
                        <a:cubicBezTo>
                          <a:pt x="108" y="1012"/>
                          <a:pt x="112" y="1016"/>
                          <a:pt x="116" y="1021"/>
                        </a:cubicBezTo>
                        <a:cubicBezTo>
                          <a:pt x="123" y="1031"/>
                          <a:pt x="124" y="1044"/>
                          <a:pt x="126" y="1055"/>
                        </a:cubicBezTo>
                        <a:cubicBezTo>
                          <a:pt x="132" y="1088"/>
                          <a:pt x="135" y="1122"/>
                          <a:pt x="145" y="1153"/>
                        </a:cubicBezTo>
                        <a:cubicBezTo>
                          <a:pt x="150" y="1168"/>
                          <a:pt x="158" y="1182"/>
                          <a:pt x="164" y="1196"/>
                        </a:cubicBezTo>
                        <a:cubicBezTo>
                          <a:pt x="170" y="1210"/>
                          <a:pt x="176" y="1222"/>
                          <a:pt x="190" y="1231"/>
                        </a:cubicBezTo>
                        <a:cubicBezTo>
                          <a:pt x="203" y="1240"/>
                          <a:pt x="220" y="1245"/>
                          <a:pt x="232" y="1254"/>
                        </a:cubicBezTo>
                        <a:cubicBezTo>
                          <a:pt x="245" y="1264"/>
                          <a:pt x="256" y="1277"/>
                          <a:pt x="268" y="1288"/>
                        </a:cubicBezTo>
                        <a:cubicBezTo>
                          <a:pt x="271" y="1292"/>
                          <a:pt x="275" y="1296"/>
                          <a:pt x="278" y="1300"/>
                        </a:cubicBezTo>
                        <a:cubicBezTo>
                          <a:pt x="281" y="1305"/>
                          <a:pt x="284" y="1310"/>
                          <a:pt x="286" y="1316"/>
                        </a:cubicBezTo>
                        <a:cubicBezTo>
                          <a:pt x="288" y="1318"/>
                          <a:pt x="289" y="1320"/>
                          <a:pt x="291" y="1323"/>
                        </a:cubicBezTo>
                        <a:cubicBezTo>
                          <a:pt x="292" y="1327"/>
                          <a:pt x="294" y="1331"/>
                          <a:pt x="295" y="1334"/>
                        </a:cubicBezTo>
                        <a:cubicBezTo>
                          <a:pt x="299" y="1349"/>
                          <a:pt x="316" y="1361"/>
                          <a:pt x="325" y="1374"/>
                        </a:cubicBezTo>
                        <a:cubicBezTo>
                          <a:pt x="327" y="1376"/>
                          <a:pt x="329" y="1378"/>
                          <a:pt x="332" y="1377"/>
                        </a:cubicBezTo>
                        <a:cubicBezTo>
                          <a:pt x="341" y="1388"/>
                          <a:pt x="351" y="1398"/>
                          <a:pt x="360" y="1409"/>
                        </a:cubicBezTo>
                        <a:cubicBezTo>
                          <a:pt x="365" y="1415"/>
                          <a:pt x="373" y="1409"/>
                          <a:pt x="370" y="1402"/>
                        </a:cubicBezTo>
                        <a:cubicBezTo>
                          <a:pt x="352" y="1373"/>
                          <a:pt x="334" y="1344"/>
                          <a:pt x="315" y="1316"/>
                        </a:cubicBezTo>
                        <a:cubicBezTo>
                          <a:pt x="306" y="1303"/>
                          <a:pt x="296" y="1290"/>
                          <a:pt x="293" y="1274"/>
                        </a:cubicBezTo>
                        <a:cubicBezTo>
                          <a:pt x="292" y="1268"/>
                          <a:pt x="294" y="1260"/>
                          <a:pt x="294" y="1254"/>
                        </a:cubicBezTo>
                        <a:cubicBezTo>
                          <a:pt x="294" y="1248"/>
                          <a:pt x="289" y="1242"/>
                          <a:pt x="287" y="1237"/>
                        </a:cubicBezTo>
                        <a:cubicBezTo>
                          <a:pt x="283" y="1230"/>
                          <a:pt x="278" y="1226"/>
                          <a:pt x="277" y="1217"/>
                        </a:cubicBezTo>
                        <a:cubicBezTo>
                          <a:pt x="276" y="1205"/>
                          <a:pt x="286" y="1215"/>
                          <a:pt x="290" y="1218"/>
                        </a:cubicBezTo>
                        <a:cubicBezTo>
                          <a:pt x="300" y="1224"/>
                          <a:pt x="309" y="1223"/>
                          <a:pt x="318" y="1218"/>
                        </a:cubicBezTo>
                        <a:cubicBezTo>
                          <a:pt x="327" y="1213"/>
                          <a:pt x="332" y="1202"/>
                          <a:pt x="336" y="1194"/>
                        </a:cubicBezTo>
                        <a:cubicBezTo>
                          <a:pt x="339" y="1189"/>
                          <a:pt x="341" y="1184"/>
                          <a:pt x="343" y="1179"/>
                        </a:cubicBezTo>
                        <a:cubicBezTo>
                          <a:pt x="346" y="1172"/>
                          <a:pt x="344" y="1164"/>
                          <a:pt x="348" y="1157"/>
                        </a:cubicBezTo>
                        <a:cubicBezTo>
                          <a:pt x="349" y="1155"/>
                          <a:pt x="349" y="1153"/>
                          <a:pt x="349" y="1151"/>
                        </a:cubicBezTo>
                        <a:cubicBezTo>
                          <a:pt x="349" y="1151"/>
                          <a:pt x="350" y="1151"/>
                          <a:pt x="351" y="1150"/>
                        </a:cubicBezTo>
                        <a:cubicBezTo>
                          <a:pt x="357" y="1149"/>
                          <a:pt x="360" y="1145"/>
                          <a:pt x="367" y="1144"/>
                        </a:cubicBezTo>
                        <a:cubicBezTo>
                          <a:pt x="369" y="1143"/>
                          <a:pt x="374" y="1145"/>
                          <a:pt x="376" y="1144"/>
                        </a:cubicBezTo>
                        <a:cubicBezTo>
                          <a:pt x="385" y="1140"/>
                          <a:pt x="391" y="1135"/>
                          <a:pt x="398" y="1129"/>
                        </a:cubicBezTo>
                        <a:cubicBezTo>
                          <a:pt x="407" y="1120"/>
                          <a:pt x="427" y="1130"/>
                          <a:pt x="438" y="1128"/>
                        </a:cubicBezTo>
                        <a:cubicBezTo>
                          <a:pt x="454" y="1124"/>
                          <a:pt x="467" y="1108"/>
                          <a:pt x="471" y="1093"/>
                        </a:cubicBezTo>
                        <a:cubicBezTo>
                          <a:pt x="474" y="1083"/>
                          <a:pt x="469" y="1071"/>
                          <a:pt x="467" y="1062"/>
                        </a:cubicBezTo>
                        <a:cubicBezTo>
                          <a:pt x="464" y="1048"/>
                          <a:pt x="478" y="1025"/>
                          <a:pt x="488" y="1015"/>
                        </a:cubicBezTo>
                        <a:cubicBezTo>
                          <a:pt x="501" y="1004"/>
                          <a:pt x="515" y="993"/>
                          <a:pt x="514" y="975"/>
                        </a:cubicBezTo>
                        <a:close/>
                        <a:moveTo>
                          <a:pt x="74" y="348"/>
                        </a:moveTo>
                        <a:cubicBezTo>
                          <a:pt x="72" y="353"/>
                          <a:pt x="70" y="357"/>
                          <a:pt x="67" y="362"/>
                        </a:cubicBezTo>
                        <a:cubicBezTo>
                          <a:pt x="67" y="363"/>
                          <a:pt x="66" y="363"/>
                          <a:pt x="66" y="364"/>
                        </a:cubicBezTo>
                        <a:cubicBezTo>
                          <a:pt x="66" y="364"/>
                          <a:pt x="66" y="363"/>
                          <a:pt x="66" y="362"/>
                        </a:cubicBezTo>
                        <a:cubicBezTo>
                          <a:pt x="68" y="358"/>
                          <a:pt x="71" y="353"/>
                          <a:pt x="74" y="34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38" name="í$lïḑê"/>
                  <p:cNvSpPr/>
                  <p:nvPr/>
                </p:nvSpPr>
                <p:spPr bwMode="auto">
                  <a:xfrm>
                    <a:off x="5875256" y="2832396"/>
                    <a:ext cx="427353" cy="379228"/>
                  </a:xfrm>
                  <a:custGeom>
                    <a:avLst/>
                    <a:gdLst>
                      <a:gd name="T0" fmla="*/ 188 w 190"/>
                      <a:gd name="T1" fmla="*/ 66 h 169"/>
                      <a:gd name="T2" fmla="*/ 187 w 190"/>
                      <a:gd name="T3" fmla="*/ 48 h 169"/>
                      <a:gd name="T4" fmla="*/ 178 w 190"/>
                      <a:gd name="T5" fmla="*/ 32 h 169"/>
                      <a:gd name="T6" fmla="*/ 176 w 190"/>
                      <a:gd name="T7" fmla="*/ 25 h 169"/>
                      <a:gd name="T8" fmla="*/ 153 w 190"/>
                      <a:gd name="T9" fmla="*/ 20 h 169"/>
                      <a:gd name="T10" fmla="*/ 141 w 190"/>
                      <a:gd name="T11" fmla="*/ 23 h 169"/>
                      <a:gd name="T12" fmla="*/ 137 w 190"/>
                      <a:gd name="T13" fmla="*/ 15 h 169"/>
                      <a:gd name="T14" fmla="*/ 98 w 190"/>
                      <a:gd name="T15" fmla="*/ 7 h 169"/>
                      <a:gd name="T16" fmla="*/ 52 w 190"/>
                      <a:gd name="T17" fmla="*/ 8 h 169"/>
                      <a:gd name="T18" fmla="*/ 50 w 190"/>
                      <a:gd name="T19" fmla="*/ 27 h 169"/>
                      <a:gd name="T20" fmla="*/ 57 w 190"/>
                      <a:gd name="T21" fmla="*/ 31 h 169"/>
                      <a:gd name="T22" fmla="*/ 65 w 190"/>
                      <a:gd name="T23" fmla="*/ 32 h 169"/>
                      <a:gd name="T24" fmla="*/ 62 w 190"/>
                      <a:gd name="T25" fmla="*/ 36 h 169"/>
                      <a:gd name="T26" fmla="*/ 47 w 190"/>
                      <a:gd name="T27" fmla="*/ 63 h 169"/>
                      <a:gd name="T28" fmla="*/ 34 w 190"/>
                      <a:gd name="T29" fmla="*/ 87 h 169"/>
                      <a:gd name="T30" fmla="*/ 14 w 190"/>
                      <a:gd name="T31" fmla="*/ 119 h 169"/>
                      <a:gd name="T32" fmla="*/ 8 w 190"/>
                      <a:gd name="T33" fmla="*/ 158 h 169"/>
                      <a:gd name="T34" fmla="*/ 40 w 190"/>
                      <a:gd name="T35" fmla="*/ 144 h 169"/>
                      <a:gd name="T36" fmla="*/ 114 w 190"/>
                      <a:gd name="T37" fmla="*/ 121 h 169"/>
                      <a:gd name="T38" fmla="*/ 130 w 190"/>
                      <a:gd name="T39" fmla="*/ 115 h 169"/>
                      <a:gd name="T40" fmla="*/ 156 w 190"/>
                      <a:gd name="T41" fmla="*/ 105 h 169"/>
                      <a:gd name="T42" fmla="*/ 182 w 190"/>
                      <a:gd name="T43" fmla="*/ 83 h 169"/>
                      <a:gd name="T44" fmla="*/ 172 w 190"/>
                      <a:gd name="T45" fmla="*/ 76 h 169"/>
                      <a:gd name="T46" fmla="*/ 188 w 190"/>
                      <a:gd name="T47" fmla="*/ 66 h 1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90" h="169">
                        <a:moveTo>
                          <a:pt x="188" y="66"/>
                        </a:moveTo>
                        <a:cubicBezTo>
                          <a:pt x="190" y="59"/>
                          <a:pt x="190" y="54"/>
                          <a:pt x="187" y="48"/>
                        </a:cubicBezTo>
                        <a:cubicBezTo>
                          <a:pt x="184" y="40"/>
                          <a:pt x="175" y="40"/>
                          <a:pt x="178" y="32"/>
                        </a:cubicBezTo>
                        <a:cubicBezTo>
                          <a:pt x="179" y="29"/>
                          <a:pt x="178" y="27"/>
                          <a:pt x="176" y="25"/>
                        </a:cubicBezTo>
                        <a:cubicBezTo>
                          <a:pt x="170" y="19"/>
                          <a:pt x="161" y="20"/>
                          <a:pt x="153" y="20"/>
                        </a:cubicBezTo>
                        <a:cubicBezTo>
                          <a:pt x="149" y="20"/>
                          <a:pt x="145" y="22"/>
                          <a:pt x="141" y="23"/>
                        </a:cubicBezTo>
                        <a:cubicBezTo>
                          <a:pt x="139" y="24"/>
                          <a:pt x="139" y="17"/>
                          <a:pt x="137" y="15"/>
                        </a:cubicBezTo>
                        <a:cubicBezTo>
                          <a:pt x="126" y="7"/>
                          <a:pt x="112" y="8"/>
                          <a:pt x="98" y="7"/>
                        </a:cubicBezTo>
                        <a:cubicBezTo>
                          <a:pt x="83" y="7"/>
                          <a:pt x="67" y="0"/>
                          <a:pt x="52" y="8"/>
                        </a:cubicBezTo>
                        <a:cubicBezTo>
                          <a:pt x="45" y="12"/>
                          <a:pt x="46" y="21"/>
                          <a:pt x="50" y="27"/>
                        </a:cubicBezTo>
                        <a:cubicBezTo>
                          <a:pt x="51" y="29"/>
                          <a:pt x="54" y="30"/>
                          <a:pt x="57" y="31"/>
                        </a:cubicBezTo>
                        <a:cubicBezTo>
                          <a:pt x="60" y="32"/>
                          <a:pt x="62" y="32"/>
                          <a:pt x="65" y="32"/>
                        </a:cubicBezTo>
                        <a:cubicBezTo>
                          <a:pt x="73" y="33"/>
                          <a:pt x="65" y="34"/>
                          <a:pt x="62" y="36"/>
                        </a:cubicBezTo>
                        <a:cubicBezTo>
                          <a:pt x="51" y="45"/>
                          <a:pt x="48" y="48"/>
                          <a:pt x="47" y="63"/>
                        </a:cubicBezTo>
                        <a:cubicBezTo>
                          <a:pt x="46" y="73"/>
                          <a:pt x="38" y="78"/>
                          <a:pt x="34" y="87"/>
                        </a:cubicBezTo>
                        <a:cubicBezTo>
                          <a:pt x="25" y="95"/>
                          <a:pt x="22" y="109"/>
                          <a:pt x="14" y="119"/>
                        </a:cubicBezTo>
                        <a:cubicBezTo>
                          <a:pt x="10" y="125"/>
                          <a:pt x="0" y="152"/>
                          <a:pt x="8" y="158"/>
                        </a:cubicBezTo>
                        <a:cubicBezTo>
                          <a:pt x="20" y="169"/>
                          <a:pt x="32" y="151"/>
                          <a:pt x="40" y="144"/>
                        </a:cubicBezTo>
                        <a:cubicBezTo>
                          <a:pt x="62" y="124"/>
                          <a:pt x="85" y="113"/>
                          <a:pt x="114" y="121"/>
                        </a:cubicBezTo>
                        <a:cubicBezTo>
                          <a:pt x="120" y="122"/>
                          <a:pt x="126" y="118"/>
                          <a:pt x="130" y="115"/>
                        </a:cubicBezTo>
                        <a:cubicBezTo>
                          <a:pt x="138" y="109"/>
                          <a:pt x="148" y="110"/>
                          <a:pt x="156" y="105"/>
                        </a:cubicBezTo>
                        <a:cubicBezTo>
                          <a:pt x="166" y="99"/>
                          <a:pt x="185" y="99"/>
                          <a:pt x="182" y="83"/>
                        </a:cubicBezTo>
                        <a:cubicBezTo>
                          <a:pt x="181" y="78"/>
                          <a:pt x="176" y="77"/>
                          <a:pt x="172" y="76"/>
                        </a:cubicBezTo>
                        <a:cubicBezTo>
                          <a:pt x="176" y="77"/>
                          <a:pt x="187" y="69"/>
                          <a:pt x="188" y="6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39" name="ïsḻïďê"/>
                  <p:cNvSpPr/>
                  <p:nvPr/>
                </p:nvSpPr>
                <p:spPr bwMode="auto">
                  <a:xfrm>
                    <a:off x="6227533" y="3111522"/>
                    <a:ext cx="121276" cy="63526"/>
                  </a:xfrm>
                  <a:custGeom>
                    <a:avLst/>
                    <a:gdLst>
                      <a:gd name="T0" fmla="*/ 51 w 54"/>
                      <a:gd name="T1" fmla="*/ 14 h 28"/>
                      <a:gd name="T2" fmla="*/ 49 w 54"/>
                      <a:gd name="T3" fmla="*/ 12 h 28"/>
                      <a:gd name="T4" fmla="*/ 45 w 54"/>
                      <a:gd name="T5" fmla="*/ 0 h 28"/>
                      <a:gd name="T6" fmla="*/ 29 w 54"/>
                      <a:gd name="T7" fmla="*/ 4 h 28"/>
                      <a:gd name="T8" fmla="*/ 29 w 54"/>
                      <a:gd name="T9" fmla="*/ 4 h 28"/>
                      <a:gd name="T10" fmla="*/ 20 w 54"/>
                      <a:gd name="T11" fmla="*/ 4 h 28"/>
                      <a:gd name="T12" fmla="*/ 2 w 54"/>
                      <a:gd name="T13" fmla="*/ 8 h 28"/>
                      <a:gd name="T14" fmla="*/ 2 w 54"/>
                      <a:gd name="T15" fmla="*/ 17 h 28"/>
                      <a:gd name="T16" fmla="*/ 2 w 54"/>
                      <a:gd name="T17" fmla="*/ 17 h 28"/>
                      <a:gd name="T18" fmla="*/ 26 w 54"/>
                      <a:gd name="T19" fmla="*/ 23 h 28"/>
                      <a:gd name="T20" fmla="*/ 51 w 54"/>
                      <a:gd name="T21" fmla="*/ 21 h 28"/>
                      <a:gd name="T22" fmla="*/ 51 w 54"/>
                      <a:gd name="T23" fmla="*/ 1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28">
                        <a:moveTo>
                          <a:pt x="51" y="14"/>
                        </a:moveTo>
                        <a:cubicBezTo>
                          <a:pt x="51" y="13"/>
                          <a:pt x="50" y="13"/>
                          <a:pt x="49" y="12"/>
                        </a:cubicBezTo>
                        <a:cubicBezTo>
                          <a:pt x="54" y="9"/>
                          <a:pt x="52" y="0"/>
                          <a:pt x="45" y="0"/>
                        </a:cubicBezTo>
                        <a:cubicBezTo>
                          <a:pt x="40" y="0"/>
                          <a:pt x="34" y="1"/>
                          <a:pt x="29" y="4"/>
                        </a:cubicBezTo>
                        <a:cubicBezTo>
                          <a:pt x="29" y="4"/>
                          <a:pt x="29" y="4"/>
                          <a:pt x="29" y="4"/>
                        </a:cubicBezTo>
                        <a:cubicBezTo>
                          <a:pt x="26" y="4"/>
                          <a:pt x="23" y="4"/>
                          <a:pt x="20" y="4"/>
                        </a:cubicBezTo>
                        <a:cubicBezTo>
                          <a:pt x="15" y="3"/>
                          <a:pt x="6" y="3"/>
                          <a:pt x="2" y="8"/>
                        </a:cubicBezTo>
                        <a:cubicBezTo>
                          <a:pt x="0" y="11"/>
                          <a:pt x="0" y="15"/>
                          <a:pt x="2" y="17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7" y="24"/>
                          <a:pt x="19" y="22"/>
                          <a:pt x="26" y="23"/>
                        </a:cubicBezTo>
                        <a:cubicBezTo>
                          <a:pt x="34" y="25"/>
                          <a:pt x="45" y="28"/>
                          <a:pt x="51" y="21"/>
                        </a:cubicBezTo>
                        <a:cubicBezTo>
                          <a:pt x="53" y="19"/>
                          <a:pt x="53" y="16"/>
                          <a:pt x="51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40" name="íṡlîḓè"/>
                  <p:cNvSpPr/>
                  <p:nvPr/>
                </p:nvSpPr>
                <p:spPr bwMode="auto">
                  <a:xfrm>
                    <a:off x="6427735" y="2911321"/>
                    <a:ext cx="92401" cy="57750"/>
                  </a:xfrm>
                  <a:custGeom>
                    <a:avLst/>
                    <a:gdLst>
                      <a:gd name="T0" fmla="*/ 35 w 41"/>
                      <a:gd name="T1" fmla="*/ 14 h 26"/>
                      <a:gd name="T2" fmla="*/ 31 w 41"/>
                      <a:gd name="T3" fmla="*/ 12 h 26"/>
                      <a:gd name="T4" fmla="*/ 29 w 41"/>
                      <a:gd name="T5" fmla="*/ 11 h 26"/>
                      <a:gd name="T6" fmla="*/ 31 w 41"/>
                      <a:gd name="T7" fmla="*/ 9 h 26"/>
                      <a:gd name="T8" fmla="*/ 22 w 41"/>
                      <a:gd name="T9" fmla="*/ 3 h 26"/>
                      <a:gd name="T10" fmla="*/ 19 w 41"/>
                      <a:gd name="T11" fmla="*/ 3 h 26"/>
                      <a:gd name="T12" fmla="*/ 18 w 41"/>
                      <a:gd name="T13" fmla="*/ 3 h 26"/>
                      <a:gd name="T14" fmla="*/ 12 w 41"/>
                      <a:gd name="T15" fmla="*/ 3 h 26"/>
                      <a:gd name="T16" fmla="*/ 8 w 41"/>
                      <a:gd name="T17" fmla="*/ 3 h 26"/>
                      <a:gd name="T18" fmla="*/ 5 w 41"/>
                      <a:gd name="T19" fmla="*/ 14 h 26"/>
                      <a:gd name="T20" fmla="*/ 28 w 41"/>
                      <a:gd name="T21" fmla="*/ 24 h 26"/>
                      <a:gd name="T22" fmla="*/ 31 w 41"/>
                      <a:gd name="T23" fmla="*/ 25 h 26"/>
                      <a:gd name="T24" fmla="*/ 35 w 41"/>
                      <a:gd name="T25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26">
                        <a:moveTo>
                          <a:pt x="35" y="14"/>
                        </a:moveTo>
                        <a:cubicBezTo>
                          <a:pt x="33" y="13"/>
                          <a:pt x="32" y="13"/>
                          <a:pt x="31" y="12"/>
                        </a:cubicBezTo>
                        <a:cubicBezTo>
                          <a:pt x="30" y="12"/>
                          <a:pt x="30" y="12"/>
                          <a:pt x="29" y="11"/>
                        </a:cubicBezTo>
                        <a:cubicBezTo>
                          <a:pt x="30" y="11"/>
                          <a:pt x="30" y="10"/>
                          <a:pt x="31" y="9"/>
                        </a:cubicBezTo>
                        <a:cubicBezTo>
                          <a:pt x="33" y="4"/>
                          <a:pt x="27" y="0"/>
                          <a:pt x="22" y="3"/>
                        </a:cubicBezTo>
                        <a:cubicBezTo>
                          <a:pt x="21" y="3"/>
                          <a:pt x="20" y="3"/>
                          <a:pt x="19" y="3"/>
                        </a:cubicBezTo>
                        <a:cubicBezTo>
                          <a:pt x="19" y="3"/>
                          <a:pt x="19" y="3"/>
                          <a:pt x="18" y="3"/>
                        </a:cubicBezTo>
                        <a:cubicBezTo>
                          <a:pt x="16" y="1"/>
                          <a:pt x="14" y="2"/>
                          <a:pt x="12" y="3"/>
                        </a:cubicBezTo>
                        <a:cubicBezTo>
                          <a:pt x="11" y="3"/>
                          <a:pt x="10" y="3"/>
                          <a:pt x="8" y="3"/>
                        </a:cubicBezTo>
                        <a:cubicBezTo>
                          <a:pt x="3" y="4"/>
                          <a:pt x="0" y="11"/>
                          <a:pt x="5" y="14"/>
                        </a:cubicBezTo>
                        <a:cubicBezTo>
                          <a:pt x="12" y="19"/>
                          <a:pt x="20" y="21"/>
                          <a:pt x="28" y="24"/>
                        </a:cubicBezTo>
                        <a:cubicBezTo>
                          <a:pt x="29" y="24"/>
                          <a:pt x="30" y="25"/>
                          <a:pt x="31" y="25"/>
                        </a:cubicBezTo>
                        <a:cubicBezTo>
                          <a:pt x="38" y="26"/>
                          <a:pt x="41" y="16"/>
                          <a:pt x="35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41" name="í$ḷïḍê"/>
                  <p:cNvSpPr/>
                  <p:nvPr/>
                </p:nvSpPr>
                <p:spPr bwMode="auto">
                  <a:xfrm>
                    <a:off x="6477785" y="3265523"/>
                    <a:ext cx="165551" cy="200201"/>
                  </a:xfrm>
                  <a:custGeom>
                    <a:avLst/>
                    <a:gdLst>
                      <a:gd name="T0" fmla="*/ 67 w 74"/>
                      <a:gd name="T1" fmla="*/ 56 h 89"/>
                      <a:gd name="T2" fmla="*/ 57 w 74"/>
                      <a:gd name="T3" fmla="*/ 54 h 89"/>
                      <a:gd name="T4" fmla="*/ 37 w 74"/>
                      <a:gd name="T5" fmla="*/ 33 h 89"/>
                      <a:gd name="T6" fmla="*/ 26 w 74"/>
                      <a:gd name="T7" fmla="*/ 18 h 89"/>
                      <a:gd name="T8" fmla="*/ 24 w 74"/>
                      <a:gd name="T9" fmla="*/ 12 h 89"/>
                      <a:gd name="T10" fmla="*/ 24 w 74"/>
                      <a:gd name="T11" fmla="*/ 12 h 89"/>
                      <a:gd name="T12" fmla="*/ 21 w 74"/>
                      <a:gd name="T13" fmla="*/ 5 h 89"/>
                      <a:gd name="T14" fmla="*/ 12 w 74"/>
                      <a:gd name="T15" fmla="*/ 1 h 89"/>
                      <a:gd name="T16" fmla="*/ 8 w 74"/>
                      <a:gd name="T17" fmla="*/ 13 h 89"/>
                      <a:gd name="T18" fmla="*/ 10 w 74"/>
                      <a:gd name="T19" fmla="*/ 15 h 89"/>
                      <a:gd name="T20" fmla="*/ 13 w 74"/>
                      <a:gd name="T21" fmla="*/ 27 h 89"/>
                      <a:gd name="T22" fmla="*/ 22 w 74"/>
                      <a:gd name="T23" fmla="*/ 40 h 89"/>
                      <a:gd name="T24" fmla="*/ 29 w 74"/>
                      <a:gd name="T25" fmla="*/ 52 h 89"/>
                      <a:gd name="T26" fmla="*/ 36 w 74"/>
                      <a:gd name="T27" fmla="*/ 66 h 89"/>
                      <a:gd name="T28" fmla="*/ 36 w 74"/>
                      <a:gd name="T29" fmla="*/ 67 h 89"/>
                      <a:gd name="T30" fmla="*/ 33 w 74"/>
                      <a:gd name="T31" fmla="*/ 71 h 89"/>
                      <a:gd name="T32" fmla="*/ 30 w 74"/>
                      <a:gd name="T33" fmla="*/ 81 h 89"/>
                      <a:gd name="T34" fmla="*/ 41 w 74"/>
                      <a:gd name="T35" fmla="*/ 87 h 89"/>
                      <a:gd name="T36" fmla="*/ 66 w 74"/>
                      <a:gd name="T37" fmla="*/ 70 h 89"/>
                      <a:gd name="T38" fmla="*/ 71 w 74"/>
                      <a:gd name="T39" fmla="*/ 66 h 89"/>
                      <a:gd name="T40" fmla="*/ 67 w 74"/>
                      <a:gd name="T41" fmla="*/ 56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74" h="89">
                        <a:moveTo>
                          <a:pt x="67" y="56"/>
                        </a:moveTo>
                        <a:cubicBezTo>
                          <a:pt x="64" y="55"/>
                          <a:pt x="60" y="55"/>
                          <a:pt x="57" y="54"/>
                        </a:cubicBezTo>
                        <a:cubicBezTo>
                          <a:pt x="59" y="47"/>
                          <a:pt x="46" y="39"/>
                          <a:pt x="37" y="33"/>
                        </a:cubicBezTo>
                        <a:cubicBezTo>
                          <a:pt x="35" y="31"/>
                          <a:pt x="28" y="22"/>
                          <a:pt x="26" y="18"/>
                        </a:cubicBezTo>
                        <a:cubicBezTo>
                          <a:pt x="25" y="16"/>
                          <a:pt x="24" y="14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5" y="8"/>
                          <a:pt x="23" y="6"/>
                          <a:pt x="21" y="5"/>
                        </a:cubicBezTo>
                        <a:cubicBezTo>
                          <a:pt x="19" y="3"/>
                          <a:pt x="16" y="1"/>
                          <a:pt x="12" y="1"/>
                        </a:cubicBezTo>
                        <a:cubicBezTo>
                          <a:pt x="4" y="0"/>
                          <a:pt x="0" y="10"/>
                          <a:pt x="8" y="13"/>
                        </a:cubicBezTo>
                        <a:cubicBezTo>
                          <a:pt x="9" y="13"/>
                          <a:pt x="10" y="14"/>
                          <a:pt x="10" y="15"/>
                        </a:cubicBezTo>
                        <a:cubicBezTo>
                          <a:pt x="10" y="19"/>
                          <a:pt x="10" y="23"/>
                          <a:pt x="13" y="27"/>
                        </a:cubicBezTo>
                        <a:cubicBezTo>
                          <a:pt x="16" y="31"/>
                          <a:pt x="19" y="36"/>
                          <a:pt x="22" y="40"/>
                        </a:cubicBezTo>
                        <a:cubicBezTo>
                          <a:pt x="26" y="44"/>
                          <a:pt x="31" y="47"/>
                          <a:pt x="29" y="52"/>
                        </a:cubicBezTo>
                        <a:cubicBezTo>
                          <a:pt x="28" y="57"/>
                          <a:pt x="31" y="64"/>
                          <a:pt x="36" y="66"/>
                        </a:cubicBezTo>
                        <a:cubicBezTo>
                          <a:pt x="36" y="66"/>
                          <a:pt x="36" y="67"/>
                          <a:pt x="36" y="67"/>
                        </a:cubicBezTo>
                        <a:cubicBezTo>
                          <a:pt x="35" y="68"/>
                          <a:pt x="34" y="70"/>
                          <a:pt x="33" y="71"/>
                        </a:cubicBezTo>
                        <a:cubicBezTo>
                          <a:pt x="31" y="75"/>
                          <a:pt x="30" y="77"/>
                          <a:pt x="30" y="81"/>
                        </a:cubicBezTo>
                        <a:cubicBezTo>
                          <a:pt x="30" y="86"/>
                          <a:pt x="36" y="89"/>
                          <a:pt x="41" y="87"/>
                        </a:cubicBezTo>
                        <a:cubicBezTo>
                          <a:pt x="50" y="83"/>
                          <a:pt x="61" y="79"/>
                          <a:pt x="66" y="70"/>
                        </a:cubicBezTo>
                        <a:cubicBezTo>
                          <a:pt x="67" y="69"/>
                          <a:pt x="69" y="67"/>
                          <a:pt x="71" y="66"/>
                        </a:cubicBezTo>
                        <a:cubicBezTo>
                          <a:pt x="74" y="62"/>
                          <a:pt x="72" y="56"/>
                          <a:pt x="67" y="5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42" name="îṥlíďè"/>
                  <p:cNvSpPr/>
                  <p:nvPr/>
                </p:nvSpPr>
                <p:spPr bwMode="auto">
                  <a:xfrm>
                    <a:off x="6841613" y="3662076"/>
                    <a:ext cx="48126" cy="63526"/>
                  </a:xfrm>
                  <a:custGeom>
                    <a:avLst/>
                    <a:gdLst>
                      <a:gd name="T0" fmla="*/ 21 w 21"/>
                      <a:gd name="T1" fmla="*/ 22 h 28"/>
                      <a:gd name="T2" fmla="*/ 20 w 21"/>
                      <a:gd name="T3" fmla="*/ 11 h 28"/>
                      <a:gd name="T4" fmla="*/ 10 w 21"/>
                      <a:gd name="T5" fmla="*/ 1 h 28"/>
                      <a:gd name="T6" fmla="*/ 5 w 21"/>
                      <a:gd name="T7" fmla="*/ 13 h 28"/>
                      <a:gd name="T8" fmla="*/ 7 w 21"/>
                      <a:gd name="T9" fmla="*/ 14 h 28"/>
                      <a:gd name="T10" fmla="*/ 7 w 21"/>
                      <a:gd name="T11" fmla="*/ 15 h 28"/>
                      <a:gd name="T12" fmla="*/ 7 w 21"/>
                      <a:gd name="T13" fmla="*/ 15 h 28"/>
                      <a:gd name="T14" fmla="*/ 7 w 21"/>
                      <a:gd name="T15" fmla="*/ 15 h 28"/>
                      <a:gd name="T16" fmla="*/ 7 w 21"/>
                      <a:gd name="T17" fmla="*/ 21 h 28"/>
                      <a:gd name="T18" fmla="*/ 15 w 21"/>
                      <a:gd name="T19" fmla="*/ 28 h 28"/>
                      <a:gd name="T20" fmla="*/ 21 w 21"/>
                      <a:gd name="T21" fmla="*/ 22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1" h="28">
                        <a:moveTo>
                          <a:pt x="21" y="22"/>
                        </a:moveTo>
                        <a:cubicBezTo>
                          <a:pt x="21" y="18"/>
                          <a:pt x="21" y="15"/>
                          <a:pt x="20" y="11"/>
                        </a:cubicBezTo>
                        <a:cubicBezTo>
                          <a:pt x="19" y="6"/>
                          <a:pt x="15" y="3"/>
                          <a:pt x="10" y="1"/>
                        </a:cubicBezTo>
                        <a:cubicBezTo>
                          <a:pt x="3" y="0"/>
                          <a:pt x="0" y="9"/>
                          <a:pt x="5" y="13"/>
                        </a:cubicBezTo>
                        <a:cubicBezTo>
                          <a:pt x="6" y="14"/>
                          <a:pt x="7" y="14"/>
                          <a:pt x="7" y="14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4"/>
                          <a:pt x="7" y="15"/>
                          <a:pt x="7" y="15"/>
                        </a:cubicBezTo>
                        <a:cubicBezTo>
                          <a:pt x="8" y="17"/>
                          <a:pt x="8" y="19"/>
                          <a:pt x="7" y="21"/>
                        </a:cubicBezTo>
                        <a:cubicBezTo>
                          <a:pt x="7" y="25"/>
                          <a:pt x="10" y="28"/>
                          <a:pt x="15" y="28"/>
                        </a:cubicBezTo>
                        <a:cubicBezTo>
                          <a:pt x="18" y="28"/>
                          <a:pt x="21" y="25"/>
                          <a:pt x="21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43" name="işḻiḓe"/>
                  <p:cNvSpPr/>
                  <p:nvPr/>
                </p:nvSpPr>
                <p:spPr bwMode="auto">
                  <a:xfrm>
                    <a:off x="6953264" y="3717902"/>
                    <a:ext cx="59676" cy="48126"/>
                  </a:xfrm>
                  <a:custGeom>
                    <a:avLst/>
                    <a:gdLst>
                      <a:gd name="T0" fmla="*/ 25 w 26"/>
                      <a:gd name="T1" fmla="*/ 6 h 21"/>
                      <a:gd name="T2" fmla="*/ 22 w 26"/>
                      <a:gd name="T3" fmla="*/ 1 h 21"/>
                      <a:gd name="T4" fmla="*/ 19 w 26"/>
                      <a:gd name="T5" fmla="*/ 0 h 21"/>
                      <a:gd name="T6" fmla="*/ 12 w 26"/>
                      <a:gd name="T7" fmla="*/ 3 h 21"/>
                      <a:gd name="T8" fmla="*/ 10 w 26"/>
                      <a:gd name="T9" fmla="*/ 2 h 21"/>
                      <a:gd name="T10" fmla="*/ 10 w 26"/>
                      <a:gd name="T11" fmla="*/ 3 h 21"/>
                      <a:gd name="T12" fmla="*/ 4 w 26"/>
                      <a:gd name="T13" fmla="*/ 3 h 21"/>
                      <a:gd name="T14" fmla="*/ 2 w 26"/>
                      <a:gd name="T15" fmla="*/ 12 h 21"/>
                      <a:gd name="T16" fmla="*/ 9 w 26"/>
                      <a:gd name="T17" fmla="*/ 18 h 21"/>
                      <a:gd name="T18" fmla="*/ 18 w 26"/>
                      <a:gd name="T19" fmla="*/ 21 h 21"/>
                      <a:gd name="T20" fmla="*/ 26 w 26"/>
                      <a:gd name="T21" fmla="*/ 12 h 21"/>
                      <a:gd name="T22" fmla="*/ 25 w 26"/>
                      <a:gd name="T23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1">
                        <a:moveTo>
                          <a:pt x="25" y="6"/>
                        </a:moveTo>
                        <a:cubicBezTo>
                          <a:pt x="25" y="4"/>
                          <a:pt x="24" y="2"/>
                          <a:pt x="22" y="1"/>
                        </a:cubicBezTo>
                        <a:cubicBezTo>
                          <a:pt x="21" y="0"/>
                          <a:pt x="20" y="0"/>
                          <a:pt x="19" y="0"/>
                        </a:cubicBezTo>
                        <a:cubicBezTo>
                          <a:pt x="16" y="0"/>
                          <a:pt x="13" y="1"/>
                          <a:pt x="12" y="3"/>
                        </a:cubicBezTo>
                        <a:cubicBezTo>
                          <a:pt x="11" y="3"/>
                          <a:pt x="11" y="3"/>
                          <a:pt x="10" y="2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8" y="2"/>
                          <a:pt x="6" y="2"/>
                          <a:pt x="4" y="3"/>
                        </a:cubicBezTo>
                        <a:cubicBezTo>
                          <a:pt x="1" y="5"/>
                          <a:pt x="0" y="9"/>
                          <a:pt x="2" y="12"/>
                        </a:cubicBezTo>
                        <a:cubicBezTo>
                          <a:pt x="4" y="14"/>
                          <a:pt x="6" y="16"/>
                          <a:pt x="9" y="18"/>
                        </a:cubicBezTo>
                        <a:cubicBezTo>
                          <a:pt x="11" y="20"/>
                          <a:pt x="15" y="21"/>
                          <a:pt x="18" y="21"/>
                        </a:cubicBezTo>
                        <a:cubicBezTo>
                          <a:pt x="23" y="20"/>
                          <a:pt x="26" y="16"/>
                          <a:pt x="26" y="12"/>
                        </a:cubicBezTo>
                        <a:cubicBezTo>
                          <a:pt x="26" y="9"/>
                          <a:pt x="26" y="8"/>
                          <a:pt x="2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  <p:sp>
                <p:nvSpPr>
                  <p:cNvPr id="44" name="iŝlíḍe"/>
                  <p:cNvSpPr/>
                  <p:nvPr/>
                </p:nvSpPr>
                <p:spPr bwMode="auto">
                  <a:xfrm>
                    <a:off x="6296834" y="2705345"/>
                    <a:ext cx="1422586" cy="2852870"/>
                  </a:xfrm>
                  <a:custGeom>
                    <a:avLst/>
                    <a:gdLst>
                      <a:gd name="T0" fmla="*/ 584 w 632"/>
                      <a:gd name="T1" fmla="*/ 704 h 1270"/>
                      <a:gd name="T2" fmla="*/ 513 w 632"/>
                      <a:gd name="T3" fmla="*/ 585 h 1270"/>
                      <a:gd name="T4" fmla="*/ 587 w 632"/>
                      <a:gd name="T5" fmla="*/ 689 h 1270"/>
                      <a:gd name="T6" fmla="*/ 624 w 632"/>
                      <a:gd name="T7" fmla="*/ 605 h 1270"/>
                      <a:gd name="T8" fmla="*/ 624 w 632"/>
                      <a:gd name="T9" fmla="*/ 461 h 1270"/>
                      <a:gd name="T10" fmla="*/ 347 w 632"/>
                      <a:gd name="T11" fmla="*/ 97 h 1270"/>
                      <a:gd name="T12" fmla="*/ 94 w 632"/>
                      <a:gd name="T13" fmla="*/ 8 h 1270"/>
                      <a:gd name="T14" fmla="*/ 108 w 632"/>
                      <a:gd name="T15" fmla="*/ 38 h 1270"/>
                      <a:gd name="T16" fmla="*/ 202 w 632"/>
                      <a:gd name="T17" fmla="*/ 116 h 1270"/>
                      <a:gd name="T18" fmla="*/ 256 w 632"/>
                      <a:gd name="T19" fmla="*/ 174 h 1270"/>
                      <a:gd name="T20" fmla="*/ 239 w 632"/>
                      <a:gd name="T21" fmla="*/ 169 h 1270"/>
                      <a:gd name="T22" fmla="*/ 153 w 632"/>
                      <a:gd name="T23" fmla="*/ 168 h 1270"/>
                      <a:gd name="T24" fmla="*/ 158 w 632"/>
                      <a:gd name="T25" fmla="*/ 260 h 1270"/>
                      <a:gd name="T26" fmla="*/ 207 w 632"/>
                      <a:gd name="T27" fmla="*/ 272 h 1270"/>
                      <a:gd name="T28" fmla="*/ 203 w 632"/>
                      <a:gd name="T29" fmla="*/ 215 h 1270"/>
                      <a:gd name="T30" fmla="*/ 252 w 632"/>
                      <a:gd name="T31" fmla="*/ 224 h 1270"/>
                      <a:gd name="T32" fmla="*/ 251 w 632"/>
                      <a:gd name="T33" fmla="*/ 255 h 1270"/>
                      <a:gd name="T34" fmla="*/ 195 w 632"/>
                      <a:gd name="T35" fmla="*/ 279 h 1270"/>
                      <a:gd name="T36" fmla="*/ 186 w 632"/>
                      <a:gd name="T37" fmla="*/ 295 h 1270"/>
                      <a:gd name="T38" fmla="*/ 123 w 632"/>
                      <a:gd name="T39" fmla="*/ 345 h 1270"/>
                      <a:gd name="T40" fmla="*/ 96 w 632"/>
                      <a:gd name="T41" fmla="*/ 405 h 1270"/>
                      <a:gd name="T42" fmla="*/ 93 w 632"/>
                      <a:gd name="T43" fmla="*/ 460 h 1270"/>
                      <a:gd name="T44" fmla="*/ 124 w 632"/>
                      <a:gd name="T45" fmla="*/ 491 h 1270"/>
                      <a:gd name="T46" fmla="*/ 76 w 632"/>
                      <a:gd name="T47" fmla="*/ 572 h 1270"/>
                      <a:gd name="T48" fmla="*/ 10 w 632"/>
                      <a:gd name="T49" fmla="*/ 707 h 1270"/>
                      <a:gd name="T50" fmla="*/ 2 w 632"/>
                      <a:gd name="T51" fmla="*/ 744 h 1270"/>
                      <a:gd name="T52" fmla="*/ 43 w 632"/>
                      <a:gd name="T53" fmla="*/ 821 h 1270"/>
                      <a:gd name="T54" fmla="*/ 133 w 632"/>
                      <a:gd name="T55" fmla="*/ 870 h 1270"/>
                      <a:gd name="T56" fmla="*/ 224 w 632"/>
                      <a:gd name="T57" fmla="*/ 847 h 1270"/>
                      <a:gd name="T58" fmla="*/ 305 w 632"/>
                      <a:gd name="T59" fmla="*/ 891 h 1270"/>
                      <a:gd name="T60" fmla="*/ 319 w 632"/>
                      <a:gd name="T61" fmla="*/ 1048 h 1270"/>
                      <a:gd name="T62" fmla="*/ 286 w 632"/>
                      <a:gd name="T63" fmla="*/ 1171 h 1270"/>
                      <a:gd name="T64" fmla="*/ 275 w 632"/>
                      <a:gd name="T65" fmla="*/ 1263 h 1270"/>
                      <a:gd name="T66" fmla="*/ 383 w 632"/>
                      <a:gd name="T67" fmla="*/ 1218 h 1270"/>
                      <a:gd name="T68" fmla="*/ 500 w 632"/>
                      <a:gd name="T69" fmla="*/ 1073 h 1270"/>
                      <a:gd name="T70" fmla="*/ 564 w 632"/>
                      <a:gd name="T71" fmla="*/ 904 h 1270"/>
                      <a:gd name="T72" fmla="*/ 631 w 632"/>
                      <a:gd name="T73" fmla="*/ 709 h 1270"/>
                      <a:gd name="T74" fmla="*/ 211 w 632"/>
                      <a:gd name="T75" fmla="*/ 404 h 1270"/>
                      <a:gd name="T76" fmla="*/ 300 w 632"/>
                      <a:gd name="T77" fmla="*/ 429 h 1270"/>
                      <a:gd name="T78" fmla="*/ 320 w 632"/>
                      <a:gd name="T79" fmla="*/ 454 h 1270"/>
                      <a:gd name="T80" fmla="*/ 315 w 632"/>
                      <a:gd name="T81" fmla="*/ 424 h 1270"/>
                      <a:gd name="T82" fmla="*/ 258 w 632"/>
                      <a:gd name="T83" fmla="*/ 374 h 1270"/>
                      <a:gd name="T84" fmla="*/ 330 w 632"/>
                      <a:gd name="T85" fmla="*/ 432 h 1270"/>
                      <a:gd name="T86" fmla="*/ 376 w 632"/>
                      <a:gd name="T87" fmla="*/ 433 h 1270"/>
                      <a:gd name="T88" fmla="*/ 396 w 632"/>
                      <a:gd name="T89" fmla="*/ 448 h 1270"/>
                      <a:gd name="T90" fmla="*/ 375 w 632"/>
                      <a:gd name="T91" fmla="*/ 515 h 1270"/>
                      <a:gd name="T92" fmla="*/ 288 w 632"/>
                      <a:gd name="T93" fmla="*/ 487 h 1270"/>
                      <a:gd name="T94" fmla="*/ 173 w 632"/>
                      <a:gd name="T95" fmla="*/ 485 h 1270"/>
                      <a:gd name="T96" fmla="*/ 166 w 632"/>
                      <a:gd name="T97" fmla="*/ 478 h 1270"/>
                      <a:gd name="T98" fmla="*/ 408 w 632"/>
                      <a:gd name="T99" fmla="*/ 350 h 1270"/>
                      <a:gd name="T100" fmla="*/ 397 w 632"/>
                      <a:gd name="T101" fmla="*/ 400 h 1270"/>
                      <a:gd name="T102" fmla="*/ 581 w 632"/>
                      <a:gd name="T103" fmla="*/ 553 h 1270"/>
                      <a:gd name="T104" fmla="*/ 598 w 632"/>
                      <a:gd name="T105" fmla="*/ 520 h 1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32" h="1270">
                        <a:moveTo>
                          <a:pt x="631" y="709"/>
                        </a:moveTo>
                        <a:cubicBezTo>
                          <a:pt x="632" y="700"/>
                          <a:pt x="627" y="695"/>
                          <a:pt x="618" y="694"/>
                        </a:cubicBezTo>
                        <a:cubicBezTo>
                          <a:pt x="613" y="693"/>
                          <a:pt x="610" y="696"/>
                          <a:pt x="609" y="700"/>
                        </a:cubicBezTo>
                        <a:cubicBezTo>
                          <a:pt x="601" y="705"/>
                          <a:pt x="589" y="715"/>
                          <a:pt x="584" y="704"/>
                        </a:cubicBezTo>
                        <a:cubicBezTo>
                          <a:pt x="581" y="696"/>
                          <a:pt x="578" y="689"/>
                          <a:pt x="572" y="682"/>
                        </a:cubicBezTo>
                        <a:cubicBezTo>
                          <a:pt x="564" y="673"/>
                          <a:pt x="555" y="668"/>
                          <a:pt x="549" y="657"/>
                        </a:cubicBezTo>
                        <a:cubicBezTo>
                          <a:pt x="546" y="651"/>
                          <a:pt x="542" y="645"/>
                          <a:pt x="537" y="639"/>
                        </a:cubicBezTo>
                        <a:cubicBezTo>
                          <a:pt x="536" y="619"/>
                          <a:pt x="527" y="598"/>
                          <a:pt x="513" y="585"/>
                        </a:cubicBezTo>
                        <a:cubicBezTo>
                          <a:pt x="513" y="584"/>
                          <a:pt x="513" y="582"/>
                          <a:pt x="512" y="581"/>
                        </a:cubicBezTo>
                        <a:cubicBezTo>
                          <a:pt x="519" y="590"/>
                          <a:pt x="526" y="598"/>
                          <a:pt x="532" y="607"/>
                        </a:cubicBezTo>
                        <a:cubicBezTo>
                          <a:pt x="540" y="618"/>
                          <a:pt x="546" y="629"/>
                          <a:pt x="556" y="638"/>
                        </a:cubicBezTo>
                        <a:cubicBezTo>
                          <a:pt x="571" y="653"/>
                          <a:pt x="588" y="667"/>
                          <a:pt x="587" y="689"/>
                        </a:cubicBezTo>
                        <a:cubicBezTo>
                          <a:pt x="586" y="692"/>
                          <a:pt x="588" y="696"/>
                          <a:pt x="592" y="697"/>
                        </a:cubicBezTo>
                        <a:cubicBezTo>
                          <a:pt x="593" y="697"/>
                          <a:pt x="594" y="697"/>
                          <a:pt x="594" y="697"/>
                        </a:cubicBezTo>
                        <a:cubicBezTo>
                          <a:pt x="598" y="697"/>
                          <a:pt x="602" y="695"/>
                          <a:pt x="603" y="691"/>
                        </a:cubicBezTo>
                        <a:cubicBezTo>
                          <a:pt x="606" y="661"/>
                          <a:pt x="620" y="634"/>
                          <a:pt x="624" y="605"/>
                        </a:cubicBezTo>
                        <a:cubicBezTo>
                          <a:pt x="626" y="593"/>
                          <a:pt x="625" y="579"/>
                          <a:pt x="625" y="567"/>
                        </a:cubicBezTo>
                        <a:cubicBezTo>
                          <a:pt x="625" y="552"/>
                          <a:pt x="610" y="543"/>
                          <a:pt x="609" y="528"/>
                        </a:cubicBezTo>
                        <a:cubicBezTo>
                          <a:pt x="609" y="524"/>
                          <a:pt x="607" y="522"/>
                          <a:pt x="604" y="520"/>
                        </a:cubicBezTo>
                        <a:cubicBezTo>
                          <a:pt x="626" y="520"/>
                          <a:pt x="624" y="473"/>
                          <a:pt x="624" y="461"/>
                        </a:cubicBezTo>
                        <a:cubicBezTo>
                          <a:pt x="624" y="445"/>
                          <a:pt x="626" y="429"/>
                          <a:pt x="621" y="414"/>
                        </a:cubicBezTo>
                        <a:cubicBezTo>
                          <a:pt x="615" y="398"/>
                          <a:pt x="603" y="384"/>
                          <a:pt x="596" y="368"/>
                        </a:cubicBezTo>
                        <a:cubicBezTo>
                          <a:pt x="579" y="329"/>
                          <a:pt x="561" y="293"/>
                          <a:pt x="535" y="258"/>
                        </a:cubicBezTo>
                        <a:cubicBezTo>
                          <a:pt x="485" y="192"/>
                          <a:pt x="417" y="142"/>
                          <a:pt x="347" y="97"/>
                        </a:cubicBezTo>
                        <a:cubicBezTo>
                          <a:pt x="313" y="76"/>
                          <a:pt x="276" y="57"/>
                          <a:pt x="239" y="44"/>
                        </a:cubicBezTo>
                        <a:cubicBezTo>
                          <a:pt x="196" y="29"/>
                          <a:pt x="156" y="15"/>
                          <a:pt x="111" y="11"/>
                        </a:cubicBezTo>
                        <a:cubicBezTo>
                          <a:pt x="106" y="11"/>
                          <a:pt x="103" y="12"/>
                          <a:pt x="100" y="14"/>
                        </a:cubicBezTo>
                        <a:cubicBezTo>
                          <a:pt x="98" y="12"/>
                          <a:pt x="96" y="10"/>
                          <a:pt x="94" y="8"/>
                        </a:cubicBezTo>
                        <a:cubicBezTo>
                          <a:pt x="88" y="0"/>
                          <a:pt x="74" y="9"/>
                          <a:pt x="81" y="18"/>
                        </a:cubicBezTo>
                        <a:cubicBezTo>
                          <a:pt x="85" y="23"/>
                          <a:pt x="90" y="26"/>
                          <a:pt x="95" y="29"/>
                        </a:cubicBezTo>
                        <a:cubicBezTo>
                          <a:pt x="97" y="34"/>
                          <a:pt x="100" y="37"/>
                          <a:pt x="106" y="37"/>
                        </a:cubicBezTo>
                        <a:cubicBezTo>
                          <a:pt x="107" y="37"/>
                          <a:pt x="107" y="38"/>
                          <a:pt x="108" y="38"/>
                        </a:cubicBezTo>
                        <a:cubicBezTo>
                          <a:pt x="117" y="44"/>
                          <a:pt x="131" y="54"/>
                          <a:pt x="131" y="60"/>
                        </a:cubicBezTo>
                        <a:cubicBezTo>
                          <a:pt x="131" y="79"/>
                          <a:pt x="159" y="84"/>
                          <a:pt x="173" y="91"/>
                        </a:cubicBezTo>
                        <a:cubicBezTo>
                          <a:pt x="178" y="93"/>
                          <a:pt x="201" y="96"/>
                          <a:pt x="199" y="101"/>
                        </a:cubicBezTo>
                        <a:cubicBezTo>
                          <a:pt x="197" y="106"/>
                          <a:pt x="198" y="113"/>
                          <a:pt x="202" y="116"/>
                        </a:cubicBezTo>
                        <a:cubicBezTo>
                          <a:pt x="209" y="122"/>
                          <a:pt x="216" y="123"/>
                          <a:pt x="225" y="124"/>
                        </a:cubicBezTo>
                        <a:cubicBezTo>
                          <a:pt x="232" y="124"/>
                          <a:pt x="238" y="126"/>
                          <a:pt x="244" y="128"/>
                        </a:cubicBezTo>
                        <a:cubicBezTo>
                          <a:pt x="243" y="136"/>
                          <a:pt x="243" y="147"/>
                          <a:pt x="244" y="154"/>
                        </a:cubicBezTo>
                        <a:cubicBezTo>
                          <a:pt x="244" y="164"/>
                          <a:pt x="248" y="168"/>
                          <a:pt x="256" y="174"/>
                        </a:cubicBezTo>
                        <a:cubicBezTo>
                          <a:pt x="254" y="172"/>
                          <a:pt x="264" y="185"/>
                          <a:pt x="257" y="178"/>
                        </a:cubicBezTo>
                        <a:cubicBezTo>
                          <a:pt x="255" y="176"/>
                          <a:pt x="253" y="174"/>
                          <a:pt x="250" y="174"/>
                        </a:cubicBezTo>
                        <a:cubicBezTo>
                          <a:pt x="246" y="173"/>
                          <a:pt x="239" y="173"/>
                          <a:pt x="233" y="172"/>
                        </a:cubicBezTo>
                        <a:cubicBezTo>
                          <a:pt x="235" y="172"/>
                          <a:pt x="237" y="171"/>
                          <a:pt x="239" y="169"/>
                        </a:cubicBezTo>
                        <a:cubicBezTo>
                          <a:pt x="244" y="163"/>
                          <a:pt x="242" y="152"/>
                          <a:pt x="236" y="147"/>
                        </a:cubicBezTo>
                        <a:cubicBezTo>
                          <a:pt x="233" y="145"/>
                          <a:pt x="230" y="146"/>
                          <a:pt x="227" y="147"/>
                        </a:cubicBezTo>
                        <a:cubicBezTo>
                          <a:pt x="214" y="155"/>
                          <a:pt x="196" y="135"/>
                          <a:pt x="183" y="141"/>
                        </a:cubicBezTo>
                        <a:cubicBezTo>
                          <a:pt x="171" y="147"/>
                          <a:pt x="156" y="154"/>
                          <a:pt x="153" y="168"/>
                        </a:cubicBezTo>
                        <a:cubicBezTo>
                          <a:pt x="151" y="175"/>
                          <a:pt x="151" y="182"/>
                          <a:pt x="152" y="189"/>
                        </a:cubicBezTo>
                        <a:cubicBezTo>
                          <a:pt x="153" y="197"/>
                          <a:pt x="153" y="205"/>
                          <a:pt x="147" y="211"/>
                        </a:cubicBezTo>
                        <a:cubicBezTo>
                          <a:pt x="145" y="213"/>
                          <a:pt x="142" y="216"/>
                          <a:pt x="142" y="218"/>
                        </a:cubicBezTo>
                        <a:cubicBezTo>
                          <a:pt x="140" y="230"/>
                          <a:pt x="148" y="253"/>
                          <a:pt x="158" y="260"/>
                        </a:cubicBezTo>
                        <a:cubicBezTo>
                          <a:pt x="163" y="263"/>
                          <a:pt x="169" y="262"/>
                          <a:pt x="171" y="257"/>
                        </a:cubicBezTo>
                        <a:cubicBezTo>
                          <a:pt x="173" y="254"/>
                          <a:pt x="176" y="244"/>
                          <a:pt x="182" y="245"/>
                        </a:cubicBezTo>
                        <a:cubicBezTo>
                          <a:pt x="188" y="246"/>
                          <a:pt x="198" y="257"/>
                          <a:pt x="197" y="264"/>
                        </a:cubicBezTo>
                        <a:cubicBezTo>
                          <a:pt x="197" y="269"/>
                          <a:pt x="202" y="274"/>
                          <a:pt x="207" y="272"/>
                        </a:cubicBezTo>
                        <a:cubicBezTo>
                          <a:pt x="209" y="271"/>
                          <a:pt x="210" y="271"/>
                          <a:pt x="210" y="271"/>
                        </a:cubicBezTo>
                        <a:cubicBezTo>
                          <a:pt x="215" y="272"/>
                          <a:pt x="219" y="269"/>
                          <a:pt x="221" y="265"/>
                        </a:cubicBezTo>
                        <a:cubicBezTo>
                          <a:pt x="222" y="259"/>
                          <a:pt x="226" y="249"/>
                          <a:pt x="223" y="243"/>
                        </a:cubicBezTo>
                        <a:cubicBezTo>
                          <a:pt x="219" y="232"/>
                          <a:pt x="200" y="231"/>
                          <a:pt x="203" y="215"/>
                        </a:cubicBezTo>
                        <a:cubicBezTo>
                          <a:pt x="204" y="210"/>
                          <a:pt x="203" y="207"/>
                          <a:pt x="202" y="202"/>
                        </a:cubicBezTo>
                        <a:cubicBezTo>
                          <a:pt x="202" y="201"/>
                          <a:pt x="196" y="186"/>
                          <a:pt x="197" y="186"/>
                        </a:cubicBezTo>
                        <a:cubicBezTo>
                          <a:pt x="214" y="191"/>
                          <a:pt x="207" y="209"/>
                          <a:pt x="211" y="220"/>
                        </a:cubicBezTo>
                        <a:cubicBezTo>
                          <a:pt x="217" y="234"/>
                          <a:pt x="242" y="233"/>
                          <a:pt x="252" y="224"/>
                        </a:cubicBezTo>
                        <a:cubicBezTo>
                          <a:pt x="253" y="224"/>
                          <a:pt x="264" y="214"/>
                          <a:pt x="265" y="217"/>
                        </a:cubicBezTo>
                        <a:cubicBezTo>
                          <a:pt x="267" y="220"/>
                          <a:pt x="274" y="222"/>
                          <a:pt x="267" y="227"/>
                        </a:cubicBezTo>
                        <a:cubicBezTo>
                          <a:pt x="259" y="232"/>
                          <a:pt x="250" y="238"/>
                          <a:pt x="248" y="247"/>
                        </a:cubicBezTo>
                        <a:cubicBezTo>
                          <a:pt x="246" y="250"/>
                          <a:pt x="248" y="253"/>
                          <a:pt x="251" y="255"/>
                        </a:cubicBezTo>
                        <a:cubicBezTo>
                          <a:pt x="255" y="257"/>
                          <a:pt x="252" y="262"/>
                          <a:pt x="254" y="266"/>
                        </a:cubicBezTo>
                        <a:cubicBezTo>
                          <a:pt x="263" y="280"/>
                          <a:pt x="240" y="281"/>
                          <a:pt x="231" y="280"/>
                        </a:cubicBezTo>
                        <a:cubicBezTo>
                          <a:pt x="225" y="279"/>
                          <a:pt x="220" y="282"/>
                          <a:pt x="215" y="284"/>
                        </a:cubicBezTo>
                        <a:cubicBezTo>
                          <a:pt x="213" y="284"/>
                          <a:pt x="200" y="282"/>
                          <a:pt x="195" y="279"/>
                        </a:cubicBezTo>
                        <a:cubicBezTo>
                          <a:pt x="195" y="277"/>
                          <a:pt x="194" y="275"/>
                          <a:pt x="195" y="272"/>
                        </a:cubicBezTo>
                        <a:cubicBezTo>
                          <a:pt x="195" y="266"/>
                          <a:pt x="187" y="262"/>
                          <a:pt x="183" y="267"/>
                        </a:cubicBezTo>
                        <a:cubicBezTo>
                          <a:pt x="179" y="271"/>
                          <a:pt x="179" y="275"/>
                          <a:pt x="180" y="279"/>
                        </a:cubicBezTo>
                        <a:cubicBezTo>
                          <a:pt x="180" y="286"/>
                          <a:pt x="180" y="293"/>
                          <a:pt x="186" y="295"/>
                        </a:cubicBezTo>
                        <a:cubicBezTo>
                          <a:pt x="189" y="296"/>
                          <a:pt x="192" y="297"/>
                          <a:pt x="195" y="297"/>
                        </a:cubicBezTo>
                        <a:cubicBezTo>
                          <a:pt x="183" y="302"/>
                          <a:pt x="183" y="312"/>
                          <a:pt x="172" y="319"/>
                        </a:cubicBezTo>
                        <a:cubicBezTo>
                          <a:pt x="165" y="325"/>
                          <a:pt x="154" y="320"/>
                          <a:pt x="149" y="330"/>
                        </a:cubicBezTo>
                        <a:cubicBezTo>
                          <a:pt x="145" y="339"/>
                          <a:pt x="130" y="338"/>
                          <a:pt x="123" y="345"/>
                        </a:cubicBezTo>
                        <a:cubicBezTo>
                          <a:pt x="120" y="348"/>
                          <a:pt x="116" y="354"/>
                          <a:pt x="120" y="358"/>
                        </a:cubicBezTo>
                        <a:cubicBezTo>
                          <a:pt x="133" y="367"/>
                          <a:pt x="145" y="372"/>
                          <a:pt x="150" y="387"/>
                        </a:cubicBezTo>
                        <a:cubicBezTo>
                          <a:pt x="156" y="401"/>
                          <a:pt x="108" y="398"/>
                          <a:pt x="104" y="399"/>
                        </a:cubicBezTo>
                        <a:cubicBezTo>
                          <a:pt x="99" y="399"/>
                          <a:pt x="97" y="402"/>
                          <a:pt x="96" y="405"/>
                        </a:cubicBezTo>
                        <a:cubicBezTo>
                          <a:pt x="94" y="404"/>
                          <a:pt x="94" y="404"/>
                          <a:pt x="91" y="404"/>
                        </a:cubicBezTo>
                        <a:cubicBezTo>
                          <a:pt x="89" y="403"/>
                          <a:pt x="88" y="405"/>
                          <a:pt x="87" y="406"/>
                        </a:cubicBezTo>
                        <a:cubicBezTo>
                          <a:pt x="85" y="417"/>
                          <a:pt x="88" y="427"/>
                          <a:pt x="92" y="438"/>
                        </a:cubicBezTo>
                        <a:cubicBezTo>
                          <a:pt x="94" y="446"/>
                          <a:pt x="95" y="452"/>
                          <a:pt x="93" y="460"/>
                        </a:cubicBezTo>
                        <a:cubicBezTo>
                          <a:pt x="92" y="462"/>
                          <a:pt x="93" y="466"/>
                          <a:pt x="94" y="468"/>
                        </a:cubicBezTo>
                        <a:cubicBezTo>
                          <a:pt x="98" y="473"/>
                          <a:pt x="104" y="473"/>
                          <a:pt x="110" y="473"/>
                        </a:cubicBezTo>
                        <a:cubicBezTo>
                          <a:pt x="117" y="473"/>
                          <a:pt x="125" y="485"/>
                          <a:pt x="132" y="487"/>
                        </a:cubicBezTo>
                        <a:cubicBezTo>
                          <a:pt x="130" y="486"/>
                          <a:pt x="127" y="487"/>
                          <a:pt x="124" y="491"/>
                        </a:cubicBezTo>
                        <a:cubicBezTo>
                          <a:pt x="116" y="500"/>
                          <a:pt x="121" y="516"/>
                          <a:pt x="112" y="525"/>
                        </a:cubicBezTo>
                        <a:cubicBezTo>
                          <a:pt x="111" y="523"/>
                          <a:pt x="109" y="522"/>
                          <a:pt x="105" y="521"/>
                        </a:cubicBezTo>
                        <a:cubicBezTo>
                          <a:pt x="101" y="520"/>
                          <a:pt x="98" y="522"/>
                          <a:pt x="96" y="526"/>
                        </a:cubicBezTo>
                        <a:cubicBezTo>
                          <a:pt x="87" y="541"/>
                          <a:pt x="90" y="558"/>
                          <a:pt x="76" y="572"/>
                        </a:cubicBezTo>
                        <a:cubicBezTo>
                          <a:pt x="70" y="579"/>
                          <a:pt x="62" y="586"/>
                          <a:pt x="56" y="593"/>
                        </a:cubicBezTo>
                        <a:cubicBezTo>
                          <a:pt x="49" y="601"/>
                          <a:pt x="41" y="607"/>
                          <a:pt x="34" y="614"/>
                        </a:cubicBezTo>
                        <a:cubicBezTo>
                          <a:pt x="23" y="626"/>
                          <a:pt x="22" y="646"/>
                          <a:pt x="14" y="659"/>
                        </a:cubicBezTo>
                        <a:cubicBezTo>
                          <a:pt x="5" y="673"/>
                          <a:pt x="23" y="695"/>
                          <a:pt x="10" y="707"/>
                        </a:cubicBezTo>
                        <a:cubicBezTo>
                          <a:pt x="9" y="707"/>
                          <a:pt x="9" y="707"/>
                          <a:pt x="8" y="708"/>
                        </a:cubicBezTo>
                        <a:cubicBezTo>
                          <a:pt x="7" y="709"/>
                          <a:pt x="6" y="709"/>
                          <a:pt x="6" y="710"/>
                        </a:cubicBezTo>
                        <a:cubicBezTo>
                          <a:pt x="0" y="714"/>
                          <a:pt x="2" y="720"/>
                          <a:pt x="6" y="723"/>
                        </a:cubicBezTo>
                        <a:cubicBezTo>
                          <a:pt x="3" y="730"/>
                          <a:pt x="2" y="736"/>
                          <a:pt x="2" y="744"/>
                        </a:cubicBezTo>
                        <a:cubicBezTo>
                          <a:pt x="1" y="747"/>
                          <a:pt x="2" y="749"/>
                          <a:pt x="4" y="750"/>
                        </a:cubicBezTo>
                        <a:cubicBezTo>
                          <a:pt x="4" y="764"/>
                          <a:pt x="8" y="777"/>
                          <a:pt x="21" y="787"/>
                        </a:cubicBezTo>
                        <a:cubicBezTo>
                          <a:pt x="28" y="792"/>
                          <a:pt x="34" y="795"/>
                          <a:pt x="36" y="805"/>
                        </a:cubicBezTo>
                        <a:cubicBezTo>
                          <a:pt x="37" y="811"/>
                          <a:pt x="39" y="816"/>
                          <a:pt x="43" y="821"/>
                        </a:cubicBezTo>
                        <a:cubicBezTo>
                          <a:pt x="49" y="830"/>
                          <a:pt x="65" y="845"/>
                          <a:pt x="75" y="849"/>
                        </a:cubicBezTo>
                        <a:cubicBezTo>
                          <a:pt x="82" y="852"/>
                          <a:pt x="89" y="852"/>
                          <a:pt x="95" y="856"/>
                        </a:cubicBezTo>
                        <a:cubicBezTo>
                          <a:pt x="102" y="860"/>
                          <a:pt x="110" y="864"/>
                          <a:pt x="117" y="866"/>
                        </a:cubicBezTo>
                        <a:cubicBezTo>
                          <a:pt x="126" y="869"/>
                          <a:pt x="125" y="872"/>
                          <a:pt x="133" y="870"/>
                        </a:cubicBezTo>
                        <a:cubicBezTo>
                          <a:pt x="142" y="869"/>
                          <a:pt x="151" y="866"/>
                          <a:pt x="161" y="865"/>
                        </a:cubicBezTo>
                        <a:cubicBezTo>
                          <a:pt x="169" y="864"/>
                          <a:pt x="191" y="869"/>
                          <a:pt x="198" y="862"/>
                        </a:cubicBezTo>
                        <a:cubicBezTo>
                          <a:pt x="205" y="855"/>
                          <a:pt x="212" y="851"/>
                          <a:pt x="220" y="847"/>
                        </a:cubicBezTo>
                        <a:cubicBezTo>
                          <a:pt x="221" y="847"/>
                          <a:pt x="223" y="847"/>
                          <a:pt x="224" y="847"/>
                        </a:cubicBezTo>
                        <a:cubicBezTo>
                          <a:pt x="232" y="847"/>
                          <a:pt x="248" y="828"/>
                          <a:pt x="256" y="838"/>
                        </a:cubicBezTo>
                        <a:cubicBezTo>
                          <a:pt x="261" y="844"/>
                          <a:pt x="268" y="843"/>
                          <a:pt x="270" y="850"/>
                        </a:cubicBezTo>
                        <a:cubicBezTo>
                          <a:pt x="276" y="868"/>
                          <a:pt x="287" y="872"/>
                          <a:pt x="306" y="867"/>
                        </a:cubicBezTo>
                        <a:cubicBezTo>
                          <a:pt x="322" y="864"/>
                          <a:pt x="307" y="883"/>
                          <a:pt x="305" y="891"/>
                        </a:cubicBezTo>
                        <a:cubicBezTo>
                          <a:pt x="301" y="903"/>
                          <a:pt x="300" y="916"/>
                          <a:pt x="299" y="928"/>
                        </a:cubicBezTo>
                        <a:cubicBezTo>
                          <a:pt x="297" y="939"/>
                          <a:pt x="304" y="951"/>
                          <a:pt x="309" y="960"/>
                        </a:cubicBezTo>
                        <a:cubicBezTo>
                          <a:pt x="316" y="972"/>
                          <a:pt x="319" y="984"/>
                          <a:pt x="324" y="996"/>
                        </a:cubicBezTo>
                        <a:cubicBezTo>
                          <a:pt x="330" y="1008"/>
                          <a:pt x="321" y="1035"/>
                          <a:pt x="319" y="1048"/>
                        </a:cubicBezTo>
                        <a:cubicBezTo>
                          <a:pt x="318" y="1057"/>
                          <a:pt x="316" y="1066"/>
                          <a:pt x="311" y="1074"/>
                        </a:cubicBezTo>
                        <a:cubicBezTo>
                          <a:pt x="306" y="1081"/>
                          <a:pt x="299" y="1085"/>
                          <a:pt x="295" y="1092"/>
                        </a:cubicBezTo>
                        <a:cubicBezTo>
                          <a:pt x="289" y="1102"/>
                          <a:pt x="289" y="1112"/>
                          <a:pt x="290" y="1124"/>
                        </a:cubicBezTo>
                        <a:cubicBezTo>
                          <a:pt x="292" y="1139"/>
                          <a:pt x="292" y="1157"/>
                          <a:pt x="286" y="1171"/>
                        </a:cubicBezTo>
                        <a:cubicBezTo>
                          <a:pt x="283" y="1179"/>
                          <a:pt x="281" y="1187"/>
                          <a:pt x="282" y="1196"/>
                        </a:cubicBezTo>
                        <a:cubicBezTo>
                          <a:pt x="282" y="1197"/>
                          <a:pt x="284" y="1199"/>
                          <a:pt x="285" y="1201"/>
                        </a:cubicBezTo>
                        <a:cubicBezTo>
                          <a:pt x="283" y="1204"/>
                          <a:pt x="282" y="1208"/>
                          <a:pt x="281" y="1212"/>
                        </a:cubicBezTo>
                        <a:cubicBezTo>
                          <a:pt x="277" y="1227"/>
                          <a:pt x="274" y="1247"/>
                          <a:pt x="275" y="1263"/>
                        </a:cubicBezTo>
                        <a:cubicBezTo>
                          <a:pt x="275" y="1266"/>
                          <a:pt x="279" y="1270"/>
                          <a:pt x="283" y="1269"/>
                        </a:cubicBezTo>
                        <a:cubicBezTo>
                          <a:pt x="308" y="1264"/>
                          <a:pt x="328" y="1254"/>
                          <a:pt x="345" y="1235"/>
                        </a:cubicBezTo>
                        <a:cubicBezTo>
                          <a:pt x="352" y="1228"/>
                          <a:pt x="359" y="1221"/>
                          <a:pt x="370" y="1219"/>
                        </a:cubicBezTo>
                        <a:cubicBezTo>
                          <a:pt x="374" y="1219"/>
                          <a:pt x="379" y="1219"/>
                          <a:pt x="383" y="1218"/>
                        </a:cubicBezTo>
                        <a:cubicBezTo>
                          <a:pt x="398" y="1212"/>
                          <a:pt x="406" y="1198"/>
                          <a:pt x="415" y="1186"/>
                        </a:cubicBezTo>
                        <a:cubicBezTo>
                          <a:pt x="423" y="1175"/>
                          <a:pt x="429" y="1163"/>
                          <a:pt x="435" y="1150"/>
                        </a:cubicBezTo>
                        <a:cubicBezTo>
                          <a:pt x="442" y="1133"/>
                          <a:pt x="454" y="1123"/>
                          <a:pt x="468" y="1110"/>
                        </a:cubicBezTo>
                        <a:cubicBezTo>
                          <a:pt x="480" y="1099"/>
                          <a:pt x="489" y="1085"/>
                          <a:pt x="500" y="1073"/>
                        </a:cubicBezTo>
                        <a:cubicBezTo>
                          <a:pt x="508" y="1065"/>
                          <a:pt x="517" y="1058"/>
                          <a:pt x="520" y="1048"/>
                        </a:cubicBezTo>
                        <a:cubicBezTo>
                          <a:pt x="530" y="1017"/>
                          <a:pt x="541" y="984"/>
                          <a:pt x="545" y="952"/>
                        </a:cubicBezTo>
                        <a:cubicBezTo>
                          <a:pt x="546" y="945"/>
                          <a:pt x="547" y="937"/>
                          <a:pt x="548" y="929"/>
                        </a:cubicBezTo>
                        <a:cubicBezTo>
                          <a:pt x="549" y="920"/>
                          <a:pt x="560" y="912"/>
                          <a:pt x="564" y="904"/>
                        </a:cubicBezTo>
                        <a:cubicBezTo>
                          <a:pt x="573" y="888"/>
                          <a:pt x="580" y="872"/>
                          <a:pt x="587" y="855"/>
                        </a:cubicBezTo>
                        <a:cubicBezTo>
                          <a:pt x="594" y="838"/>
                          <a:pt x="602" y="821"/>
                          <a:pt x="608" y="804"/>
                        </a:cubicBezTo>
                        <a:cubicBezTo>
                          <a:pt x="614" y="786"/>
                          <a:pt x="618" y="768"/>
                          <a:pt x="626" y="751"/>
                        </a:cubicBezTo>
                        <a:cubicBezTo>
                          <a:pt x="631" y="739"/>
                          <a:pt x="630" y="721"/>
                          <a:pt x="631" y="709"/>
                        </a:cubicBezTo>
                        <a:close/>
                        <a:moveTo>
                          <a:pt x="177" y="461"/>
                        </a:moveTo>
                        <a:cubicBezTo>
                          <a:pt x="174" y="447"/>
                          <a:pt x="174" y="436"/>
                          <a:pt x="186" y="426"/>
                        </a:cubicBezTo>
                        <a:cubicBezTo>
                          <a:pt x="194" y="419"/>
                          <a:pt x="207" y="417"/>
                          <a:pt x="211" y="407"/>
                        </a:cubicBezTo>
                        <a:cubicBezTo>
                          <a:pt x="211" y="406"/>
                          <a:pt x="211" y="405"/>
                          <a:pt x="211" y="404"/>
                        </a:cubicBezTo>
                        <a:cubicBezTo>
                          <a:pt x="217" y="399"/>
                          <a:pt x="227" y="396"/>
                          <a:pt x="235" y="397"/>
                        </a:cubicBezTo>
                        <a:cubicBezTo>
                          <a:pt x="240" y="398"/>
                          <a:pt x="243" y="396"/>
                          <a:pt x="246" y="394"/>
                        </a:cubicBezTo>
                        <a:cubicBezTo>
                          <a:pt x="252" y="402"/>
                          <a:pt x="257" y="411"/>
                          <a:pt x="269" y="414"/>
                        </a:cubicBezTo>
                        <a:cubicBezTo>
                          <a:pt x="281" y="417"/>
                          <a:pt x="292" y="417"/>
                          <a:pt x="300" y="429"/>
                        </a:cubicBezTo>
                        <a:cubicBezTo>
                          <a:pt x="304" y="434"/>
                          <a:pt x="307" y="439"/>
                          <a:pt x="311" y="444"/>
                        </a:cubicBezTo>
                        <a:cubicBezTo>
                          <a:pt x="316" y="449"/>
                          <a:pt x="315" y="449"/>
                          <a:pt x="315" y="447"/>
                        </a:cubicBezTo>
                        <a:cubicBezTo>
                          <a:pt x="315" y="447"/>
                          <a:pt x="315" y="447"/>
                          <a:pt x="315" y="447"/>
                        </a:cubicBezTo>
                        <a:cubicBezTo>
                          <a:pt x="314" y="450"/>
                          <a:pt x="316" y="454"/>
                          <a:pt x="320" y="454"/>
                        </a:cubicBezTo>
                        <a:cubicBezTo>
                          <a:pt x="323" y="453"/>
                          <a:pt x="325" y="453"/>
                          <a:pt x="326" y="451"/>
                        </a:cubicBezTo>
                        <a:cubicBezTo>
                          <a:pt x="327" y="450"/>
                          <a:pt x="328" y="447"/>
                          <a:pt x="327" y="446"/>
                        </a:cubicBezTo>
                        <a:cubicBezTo>
                          <a:pt x="323" y="439"/>
                          <a:pt x="320" y="431"/>
                          <a:pt x="315" y="424"/>
                        </a:cubicBezTo>
                        <a:cubicBezTo>
                          <a:pt x="315" y="424"/>
                          <a:pt x="315" y="424"/>
                          <a:pt x="315" y="424"/>
                        </a:cubicBezTo>
                        <a:cubicBezTo>
                          <a:pt x="311" y="417"/>
                          <a:pt x="306" y="411"/>
                          <a:pt x="300" y="406"/>
                        </a:cubicBezTo>
                        <a:cubicBezTo>
                          <a:pt x="296" y="402"/>
                          <a:pt x="289" y="403"/>
                          <a:pt x="284" y="402"/>
                        </a:cubicBezTo>
                        <a:cubicBezTo>
                          <a:pt x="282" y="400"/>
                          <a:pt x="279" y="397"/>
                          <a:pt x="277" y="395"/>
                        </a:cubicBezTo>
                        <a:cubicBezTo>
                          <a:pt x="269" y="388"/>
                          <a:pt x="262" y="384"/>
                          <a:pt x="258" y="374"/>
                        </a:cubicBezTo>
                        <a:cubicBezTo>
                          <a:pt x="257" y="373"/>
                          <a:pt x="257" y="373"/>
                          <a:pt x="257" y="373"/>
                        </a:cubicBezTo>
                        <a:cubicBezTo>
                          <a:pt x="267" y="371"/>
                          <a:pt x="281" y="377"/>
                          <a:pt x="287" y="383"/>
                        </a:cubicBezTo>
                        <a:cubicBezTo>
                          <a:pt x="298" y="394"/>
                          <a:pt x="312" y="399"/>
                          <a:pt x="318" y="414"/>
                        </a:cubicBezTo>
                        <a:cubicBezTo>
                          <a:pt x="320" y="419"/>
                          <a:pt x="323" y="430"/>
                          <a:pt x="330" y="432"/>
                        </a:cubicBezTo>
                        <a:cubicBezTo>
                          <a:pt x="333" y="433"/>
                          <a:pt x="343" y="435"/>
                          <a:pt x="344" y="437"/>
                        </a:cubicBezTo>
                        <a:cubicBezTo>
                          <a:pt x="349" y="441"/>
                          <a:pt x="351" y="448"/>
                          <a:pt x="356" y="453"/>
                        </a:cubicBezTo>
                        <a:cubicBezTo>
                          <a:pt x="364" y="459"/>
                          <a:pt x="381" y="462"/>
                          <a:pt x="384" y="449"/>
                        </a:cubicBezTo>
                        <a:cubicBezTo>
                          <a:pt x="385" y="442"/>
                          <a:pt x="380" y="438"/>
                          <a:pt x="376" y="433"/>
                        </a:cubicBezTo>
                        <a:cubicBezTo>
                          <a:pt x="375" y="432"/>
                          <a:pt x="365" y="423"/>
                          <a:pt x="368" y="421"/>
                        </a:cubicBezTo>
                        <a:cubicBezTo>
                          <a:pt x="373" y="420"/>
                          <a:pt x="379" y="417"/>
                          <a:pt x="385" y="416"/>
                        </a:cubicBezTo>
                        <a:cubicBezTo>
                          <a:pt x="385" y="418"/>
                          <a:pt x="385" y="419"/>
                          <a:pt x="385" y="420"/>
                        </a:cubicBezTo>
                        <a:cubicBezTo>
                          <a:pt x="388" y="429"/>
                          <a:pt x="383" y="444"/>
                          <a:pt x="396" y="448"/>
                        </a:cubicBezTo>
                        <a:cubicBezTo>
                          <a:pt x="412" y="453"/>
                          <a:pt x="428" y="452"/>
                          <a:pt x="445" y="451"/>
                        </a:cubicBezTo>
                        <a:cubicBezTo>
                          <a:pt x="473" y="449"/>
                          <a:pt x="462" y="472"/>
                          <a:pt x="468" y="488"/>
                        </a:cubicBezTo>
                        <a:cubicBezTo>
                          <a:pt x="476" y="515"/>
                          <a:pt x="433" y="500"/>
                          <a:pt x="418" y="505"/>
                        </a:cubicBezTo>
                        <a:cubicBezTo>
                          <a:pt x="406" y="508"/>
                          <a:pt x="384" y="502"/>
                          <a:pt x="375" y="515"/>
                        </a:cubicBezTo>
                        <a:cubicBezTo>
                          <a:pt x="371" y="520"/>
                          <a:pt x="372" y="527"/>
                          <a:pt x="364" y="526"/>
                        </a:cubicBezTo>
                        <a:cubicBezTo>
                          <a:pt x="353" y="523"/>
                          <a:pt x="340" y="515"/>
                          <a:pt x="330" y="509"/>
                        </a:cubicBezTo>
                        <a:cubicBezTo>
                          <a:pt x="320" y="503"/>
                          <a:pt x="311" y="495"/>
                          <a:pt x="299" y="494"/>
                        </a:cubicBezTo>
                        <a:cubicBezTo>
                          <a:pt x="293" y="493"/>
                          <a:pt x="293" y="491"/>
                          <a:pt x="288" y="487"/>
                        </a:cubicBezTo>
                        <a:cubicBezTo>
                          <a:pt x="282" y="482"/>
                          <a:pt x="281" y="491"/>
                          <a:pt x="285" y="480"/>
                        </a:cubicBezTo>
                        <a:cubicBezTo>
                          <a:pt x="296" y="447"/>
                          <a:pt x="237" y="468"/>
                          <a:pt x="226" y="471"/>
                        </a:cubicBezTo>
                        <a:cubicBezTo>
                          <a:pt x="216" y="474"/>
                          <a:pt x="207" y="474"/>
                          <a:pt x="197" y="476"/>
                        </a:cubicBezTo>
                        <a:cubicBezTo>
                          <a:pt x="188" y="477"/>
                          <a:pt x="181" y="482"/>
                          <a:pt x="173" y="485"/>
                        </a:cubicBezTo>
                        <a:cubicBezTo>
                          <a:pt x="163" y="488"/>
                          <a:pt x="152" y="487"/>
                          <a:pt x="144" y="492"/>
                        </a:cubicBezTo>
                        <a:cubicBezTo>
                          <a:pt x="141" y="490"/>
                          <a:pt x="137" y="488"/>
                          <a:pt x="134" y="487"/>
                        </a:cubicBezTo>
                        <a:cubicBezTo>
                          <a:pt x="135" y="487"/>
                          <a:pt x="136" y="487"/>
                          <a:pt x="137" y="487"/>
                        </a:cubicBezTo>
                        <a:cubicBezTo>
                          <a:pt x="147" y="483"/>
                          <a:pt x="157" y="481"/>
                          <a:pt x="166" y="478"/>
                        </a:cubicBezTo>
                        <a:cubicBezTo>
                          <a:pt x="172" y="475"/>
                          <a:pt x="178" y="468"/>
                          <a:pt x="177" y="461"/>
                        </a:cubicBezTo>
                        <a:close/>
                        <a:moveTo>
                          <a:pt x="385" y="350"/>
                        </a:moveTo>
                        <a:cubicBezTo>
                          <a:pt x="389" y="356"/>
                          <a:pt x="393" y="361"/>
                          <a:pt x="401" y="358"/>
                        </a:cubicBezTo>
                        <a:cubicBezTo>
                          <a:pt x="406" y="357"/>
                          <a:pt x="408" y="353"/>
                          <a:pt x="408" y="350"/>
                        </a:cubicBezTo>
                        <a:cubicBezTo>
                          <a:pt x="410" y="354"/>
                          <a:pt x="412" y="357"/>
                          <a:pt x="418" y="360"/>
                        </a:cubicBezTo>
                        <a:cubicBezTo>
                          <a:pt x="428" y="365"/>
                          <a:pt x="436" y="365"/>
                          <a:pt x="443" y="376"/>
                        </a:cubicBezTo>
                        <a:cubicBezTo>
                          <a:pt x="448" y="384"/>
                          <a:pt x="452" y="391"/>
                          <a:pt x="439" y="393"/>
                        </a:cubicBezTo>
                        <a:cubicBezTo>
                          <a:pt x="425" y="396"/>
                          <a:pt x="410" y="397"/>
                          <a:pt x="397" y="400"/>
                        </a:cubicBezTo>
                        <a:cubicBezTo>
                          <a:pt x="396" y="400"/>
                          <a:pt x="396" y="400"/>
                          <a:pt x="396" y="400"/>
                        </a:cubicBezTo>
                        <a:cubicBezTo>
                          <a:pt x="388" y="390"/>
                          <a:pt x="386" y="383"/>
                          <a:pt x="387" y="369"/>
                        </a:cubicBezTo>
                        <a:cubicBezTo>
                          <a:pt x="388" y="363"/>
                          <a:pt x="385" y="356"/>
                          <a:pt x="385" y="350"/>
                        </a:cubicBezTo>
                        <a:close/>
                        <a:moveTo>
                          <a:pt x="581" y="553"/>
                        </a:moveTo>
                        <a:cubicBezTo>
                          <a:pt x="572" y="541"/>
                          <a:pt x="566" y="525"/>
                          <a:pt x="561" y="510"/>
                        </a:cubicBezTo>
                        <a:cubicBezTo>
                          <a:pt x="564" y="511"/>
                          <a:pt x="567" y="512"/>
                          <a:pt x="571" y="513"/>
                        </a:cubicBezTo>
                        <a:cubicBezTo>
                          <a:pt x="576" y="514"/>
                          <a:pt x="582" y="513"/>
                          <a:pt x="587" y="515"/>
                        </a:cubicBezTo>
                        <a:cubicBezTo>
                          <a:pt x="592" y="516"/>
                          <a:pt x="595" y="518"/>
                          <a:pt x="598" y="520"/>
                        </a:cubicBezTo>
                        <a:cubicBezTo>
                          <a:pt x="595" y="520"/>
                          <a:pt x="591" y="522"/>
                          <a:pt x="589" y="525"/>
                        </a:cubicBezTo>
                        <a:cubicBezTo>
                          <a:pt x="586" y="531"/>
                          <a:pt x="584" y="537"/>
                          <a:pt x="582" y="544"/>
                        </a:cubicBezTo>
                        <a:cubicBezTo>
                          <a:pt x="581" y="547"/>
                          <a:pt x="581" y="550"/>
                          <a:pt x="581" y="5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z="1400"/>
                  </a:p>
                </p:txBody>
              </p:sp>
            </p:grpSp>
          </p:grpSp>
        </p:grpSp>
        <p:grpSp>
          <p:nvGrpSpPr>
            <p:cNvPr id="6" name="íṧļíďé"/>
            <p:cNvGrpSpPr/>
            <p:nvPr/>
          </p:nvGrpSpPr>
          <p:grpSpPr>
            <a:xfrm>
              <a:off x="673100" y="2203401"/>
              <a:ext cx="3127900" cy="1158079"/>
              <a:chOff x="8661000" y="1640921"/>
              <a:chExt cx="2295000" cy="1158079"/>
            </a:xfrm>
          </p:grpSpPr>
          <p:sp>
            <p:nvSpPr>
              <p:cNvPr id="18" name="iṥlíḍé"/>
              <p:cNvSpPr txBox="1"/>
              <p:nvPr/>
            </p:nvSpPr>
            <p:spPr>
              <a:xfrm>
                <a:off x="8661000" y="1640921"/>
                <a:ext cx="2295000" cy="533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sz="1600" b="1" dirty="0"/>
                  <a:t> 特殊外貌 </a:t>
                </a:r>
                <a:endParaRPr lang="de-DE" sz="1600" b="1" dirty="0"/>
              </a:p>
            </p:txBody>
          </p:sp>
          <p:sp>
            <p:nvSpPr>
              <p:cNvPr id="19" name="íṥḷíḋe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zh-CN" altLang="en-US" sz="1400" dirty="0"/>
                  <a:t>头颅</a:t>
                </a:r>
                <a:r>
                  <a:rPr lang="zh-CN" altLang="en-US" sz="1400" dirty="0" smtClean="0"/>
                  <a:t>大</a:t>
                </a:r>
                <a:endParaRPr lang="de-DE" sz="1400" dirty="0"/>
              </a:p>
            </p:txBody>
          </p:sp>
        </p:grpSp>
        <p:sp>
          <p:nvSpPr>
            <p:cNvPr id="7" name="îślîďê"/>
            <p:cNvSpPr txBox="1"/>
            <p:nvPr/>
          </p:nvSpPr>
          <p:spPr>
            <a:xfrm>
              <a:off x="656604" y="3459999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zh-CN" altLang="en-US" sz="1400" dirty="0" smtClean="0"/>
                <a:t>颧骨突</a:t>
              </a:r>
              <a:endParaRPr lang="zh-CN" altLang="en-US" sz="1400" dirty="0"/>
            </a:p>
          </p:txBody>
        </p:sp>
        <p:sp>
          <p:nvSpPr>
            <p:cNvPr id="8" name="ïśļiḍe"/>
            <p:cNvSpPr txBox="1"/>
            <p:nvPr/>
          </p:nvSpPr>
          <p:spPr>
            <a:xfrm>
              <a:off x="656604" y="410324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zh-CN" altLang="en-US" sz="1400" dirty="0" smtClean="0"/>
                <a:t>眼</a:t>
              </a:r>
              <a:r>
                <a:rPr lang="zh-CN" altLang="en-US" sz="1400" dirty="0"/>
                <a:t>距</a:t>
              </a:r>
              <a:r>
                <a:rPr lang="zh-CN" altLang="en-US" sz="1400" dirty="0" smtClean="0"/>
                <a:t>宽</a:t>
              </a:r>
              <a:endParaRPr lang="zh-CN" altLang="en-US" sz="1400" dirty="0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51000" y="3187162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4504" y="3958592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îş1íḓê"/>
            <p:cNvGrpSpPr/>
            <p:nvPr/>
          </p:nvGrpSpPr>
          <p:grpSpPr>
            <a:xfrm>
              <a:off x="7990192" y="2054938"/>
              <a:ext cx="3522975" cy="1955264"/>
              <a:chOff x="8371126" y="1492458"/>
              <a:chExt cx="2584874" cy="1955264"/>
            </a:xfrm>
          </p:grpSpPr>
          <p:sp>
            <p:nvSpPr>
              <p:cNvPr id="16" name="işḷîde"/>
              <p:cNvSpPr txBox="1"/>
              <p:nvPr/>
            </p:nvSpPr>
            <p:spPr>
              <a:xfrm>
                <a:off x="8661000" y="1492458"/>
                <a:ext cx="2295000" cy="6816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sz="1600" b="1" dirty="0"/>
                  <a:t>临床表现</a:t>
                </a:r>
                <a:endParaRPr lang="de-DE" sz="1600" b="1" dirty="0"/>
              </a:p>
            </p:txBody>
          </p:sp>
          <p:sp>
            <p:nvSpPr>
              <p:cNvPr id="17" name="íṣ1ïḍè"/>
              <p:cNvSpPr txBox="1"/>
              <p:nvPr/>
            </p:nvSpPr>
            <p:spPr>
              <a:xfrm>
                <a:off x="8371126" y="1948939"/>
                <a:ext cx="2584874" cy="14987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400" dirty="0"/>
                  <a:t>β0 </a:t>
                </a:r>
                <a:r>
                  <a:rPr lang="zh-CN" altLang="en-US" sz="1400" dirty="0"/>
                  <a:t>或</a:t>
                </a:r>
                <a:r>
                  <a:rPr lang="en-US" altLang="zh-CN" sz="1400" dirty="0"/>
                  <a:t>β+</a:t>
                </a:r>
                <a:r>
                  <a:rPr lang="zh-CN" altLang="en-US" sz="1400" dirty="0"/>
                  <a:t>地贫纯合子或</a:t>
                </a:r>
                <a:r>
                  <a:rPr lang="en-US" altLang="zh-CN" sz="1400" dirty="0"/>
                  <a:t>β0 / β+</a:t>
                </a:r>
                <a:r>
                  <a:rPr lang="zh-CN" altLang="en-US" sz="1400" dirty="0"/>
                  <a:t>地贫杂合子出生时正常，半岁左右（ </a:t>
                </a:r>
                <a:r>
                  <a:rPr lang="en-US" altLang="zh-CN" sz="1400" dirty="0"/>
                  <a:t>3-12</a:t>
                </a:r>
                <a:r>
                  <a:rPr lang="zh-CN" altLang="en-US" sz="1400" dirty="0"/>
                  <a:t>月） </a:t>
                </a:r>
                <a:r>
                  <a:rPr lang="zh-CN" altLang="en-US" sz="1400" dirty="0" smtClean="0"/>
                  <a:t>发病</a:t>
                </a:r>
                <a:r>
                  <a:rPr lang="de-DE" sz="1400" dirty="0" smtClean="0"/>
                  <a:t>.</a:t>
                </a:r>
                <a:endParaRPr lang="de-DE" sz="1400" dirty="0"/>
              </a:p>
            </p:txBody>
          </p:sp>
        </p:grpSp>
        <p:sp>
          <p:nvSpPr>
            <p:cNvPr id="12" name="iṣļiḓe"/>
            <p:cNvSpPr txBox="1"/>
            <p:nvPr/>
          </p:nvSpPr>
          <p:spPr>
            <a:xfrm>
              <a:off x="8385266" y="3998879"/>
              <a:ext cx="3127900" cy="1041791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zh-CN" altLang="en-US" sz="1400" dirty="0"/>
                <a:t>慢性进行性贫血：苍白、轻度黄染、生长发育迟缓。</a:t>
              </a:r>
              <a:endParaRPr lang="de-DE" sz="1400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ïśļiḍe"/>
          <p:cNvSpPr txBox="1"/>
          <p:nvPr/>
        </p:nvSpPr>
        <p:spPr>
          <a:xfrm>
            <a:off x="707439" y="4562086"/>
            <a:ext cx="2842414" cy="56788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/>
              <a:t>鼻梁低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17335" y="4370673"/>
            <a:ext cx="2085826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9814" y="5032738"/>
            <a:ext cx="2038356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76988" y="1931709"/>
            <a:ext cx="2432515" cy="349940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2730" y="2129832"/>
            <a:ext cx="2729699" cy="2729699"/>
            <a:chOff x="2031743" y="2117997"/>
            <a:chExt cx="2543580" cy="2543580"/>
          </a:xfrm>
        </p:grpSpPr>
        <p:cxnSp>
          <p:nvCxnSpPr>
            <p:cNvPr id="4" name="直接连接符 3"/>
            <p:cNvCxnSpPr>
              <a:stCxn id="5" idx="1"/>
              <a:endCxn id="5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</p:cxnSp>
        <p:sp>
          <p:nvSpPr>
            <p:cNvPr id="5" name="îṡlidé"/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1ïdè"/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Autofit/>
            </a:bodyPr>
            <a:lstStyle/>
            <a:p>
              <a:pPr algn="ctr"/>
              <a:r>
                <a:rPr lang="zh-CN" altLang="en-US" sz="7200" b="1" dirty="0">
                  <a:solidFill>
                    <a:srgbClr val="DD127B"/>
                  </a:solidFill>
                  <a:latin typeface="华文隶书" panose="02010800040101010101" charset="-122"/>
                  <a:ea typeface="华文隶书" panose="02010800040101010101" charset="-122"/>
                </a:rPr>
                <a:t>道</a:t>
              </a:r>
            </a:p>
          </p:txBody>
        </p:sp>
      </p:grpSp>
      <p:sp>
        <p:nvSpPr>
          <p:cNvPr id="2" name="ísḻïḋè"/>
          <p:cNvSpPr/>
          <p:nvPr/>
        </p:nvSpPr>
        <p:spPr bwMode="auto">
          <a:xfrm>
            <a:off x="4330385" y="3890687"/>
            <a:ext cx="668655" cy="668655"/>
          </a:xfrm>
          <a:prstGeom prst="ellipse">
            <a:avLst/>
          </a:prstGeom>
          <a:solidFill>
            <a:srgbClr val="00458D"/>
          </a:solidFill>
          <a:ln w="19050">
            <a:solidFill>
              <a:schemeClr val="bg1"/>
            </a:solidFill>
            <a:round/>
          </a:ln>
        </p:spPr>
        <p:txBody>
          <a:bodyPr vert="horz" wrap="none" lIns="90000" tIns="46800" rIns="90000" bIns="46800" anchor="ctr" anchorCtr="1" compatLnSpc="1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9" name="ïṣḻiďé"/>
          <p:cNvSpPr/>
          <p:nvPr/>
        </p:nvSpPr>
        <p:spPr>
          <a:xfrm>
            <a:off x="5183825" y="3890687"/>
            <a:ext cx="6035675" cy="664845"/>
          </a:xfrm>
          <a:prstGeom prst="roundRect">
            <a:avLst>
              <a:gd name="adj" fmla="val 50000"/>
            </a:avLst>
          </a:prstGeom>
          <a:solidFill>
            <a:srgbClr val="0045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l"/>
            <a:r>
              <a:rPr lang="zh-CN" altLang="en-US" sz="2000" b="1" dirty="0" smtClean="0">
                <a:solidFill>
                  <a:schemeClr val="bg1"/>
                </a:solidFill>
                <a:sym typeface="+mn-ea"/>
              </a:rPr>
              <a:t>地中海贫血基因检测产品应具备</a:t>
            </a:r>
            <a:r>
              <a:rPr lang="zh-CN" altLang="en-US" sz="2000" b="1" dirty="0" smtClean="0">
                <a:solidFill>
                  <a:srgbClr val="DD137B"/>
                </a:solidFill>
                <a:sym typeface="+mn-ea"/>
              </a:rPr>
              <a:t>安全</a:t>
            </a:r>
            <a:r>
              <a:rPr lang="zh-CN" altLang="en-US" sz="2000" b="1" dirty="0" smtClean="0">
                <a:solidFill>
                  <a:schemeClr val="bg1"/>
                </a:solidFill>
                <a:sym typeface="+mn-ea"/>
              </a:rPr>
              <a:t>特点</a:t>
            </a:r>
            <a:endParaRPr lang="zh-CN" altLang="en-US" sz="2000" b="1" dirty="0" smtClean="0">
              <a:solidFill>
                <a:srgbClr val="DD137B"/>
              </a:solidFill>
            </a:endParaRPr>
          </a:p>
        </p:txBody>
      </p:sp>
      <p:sp>
        <p:nvSpPr>
          <p:cNvPr id="10" name="ísḻïḋè"/>
          <p:cNvSpPr/>
          <p:nvPr/>
        </p:nvSpPr>
        <p:spPr bwMode="auto">
          <a:xfrm>
            <a:off x="4330385" y="2284772"/>
            <a:ext cx="668655" cy="668655"/>
          </a:xfrm>
          <a:prstGeom prst="ellipse">
            <a:avLst/>
          </a:prstGeom>
          <a:solidFill>
            <a:srgbClr val="B4B4B4"/>
          </a:solidFill>
          <a:ln w="19050">
            <a:solidFill>
              <a:schemeClr val="bg1"/>
            </a:solidFill>
            <a:round/>
          </a:ln>
        </p:spPr>
        <p:txBody>
          <a:bodyPr vert="horz" wrap="none" lIns="90000" tIns="46800" rIns="90000" bIns="46800" anchor="ctr" anchorCtr="1" compatLnSpc="1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1" name="ïṣḻiďé"/>
          <p:cNvSpPr/>
          <p:nvPr/>
        </p:nvSpPr>
        <p:spPr>
          <a:xfrm>
            <a:off x="5183825" y="2284772"/>
            <a:ext cx="6035675" cy="664845"/>
          </a:xfrm>
          <a:prstGeom prst="roundRect">
            <a:avLst>
              <a:gd name="adj" fmla="val 50000"/>
            </a:avLst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l"/>
            <a:r>
              <a:rPr lang="zh-CN" altLang="en-US" sz="2000" b="1" dirty="0" smtClean="0">
                <a:solidFill>
                  <a:schemeClr val="bg1"/>
                </a:solidFill>
                <a:sym typeface="+mn-ea"/>
              </a:rPr>
              <a:t>地中海贫血简介</a:t>
            </a:r>
            <a:endParaRPr lang="en-US" altLang="zh-CN" sz="2000" b="1" dirty="0" smtClean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30593" y="2200940"/>
            <a:ext cx="6531444" cy="3423683"/>
            <a:chOff x="730593" y="2139332"/>
            <a:chExt cx="6425119" cy="3506556"/>
          </a:xfrm>
        </p:grpSpPr>
        <p:cxnSp>
          <p:nvCxnSpPr>
            <p:cNvPr id="3" name="MH_Other_1"/>
            <p:cNvCxnSpPr/>
            <p:nvPr>
              <p:custDataLst>
                <p:tags r:id="rId3"/>
              </p:custDataLst>
            </p:nvPr>
          </p:nvCxnSpPr>
          <p:spPr>
            <a:xfrm flipH="1">
              <a:off x="3584577" y="2139333"/>
              <a:ext cx="2483024" cy="3500385"/>
            </a:xfrm>
            <a:prstGeom prst="line">
              <a:avLst/>
            </a:prstGeom>
            <a:noFill/>
            <a:ln w="28575" cap="flat" cmpd="sng" algn="ctr">
              <a:solidFill>
                <a:srgbClr val="BCBCBC"/>
              </a:solidFill>
              <a:prstDash val="solid"/>
            </a:ln>
            <a:effectLst/>
          </p:spPr>
        </p:cxnSp>
        <p:sp>
          <p:nvSpPr>
            <p:cNvPr id="4" name="MH_Other_2"/>
            <p:cNvSpPr/>
            <p:nvPr>
              <p:custDataLst>
                <p:tags r:id="rId4"/>
              </p:custDataLst>
            </p:nvPr>
          </p:nvSpPr>
          <p:spPr>
            <a:xfrm flipH="1">
              <a:off x="5723151" y="2531985"/>
              <a:ext cx="90458" cy="89192"/>
            </a:xfrm>
            <a:prstGeom prst="ellipse">
              <a:avLst/>
            </a:prstGeom>
            <a:solidFill>
              <a:srgbClr val="00458D"/>
            </a:solidFill>
            <a:ln w="57150" cap="flat" cmpd="sng" algn="ctr">
              <a:solidFill>
                <a:srgbClr val="00458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5" name="MH_SubTitle_1"/>
            <p:cNvSpPr/>
            <p:nvPr>
              <p:custDataLst>
                <p:tags r:id="rId5"/>
              </p:custDataLst>
            </p:nvPr>
          </p:nvSpPr>
          <p:spPr>
            <a:xfrm flipH="1">
              <a:off x="2513711" y="2139332"/>
              <a:ext cx="2919348" cy="767260"/>
            </a:xfrm>
            <a:custGeom>
              <a:avLst/>
              <a:gdLst/>
              <a:ahLst/>
              <a:cxnLst/>
              <a:rect l="l" t="t" r="r" b="b"/>
              <a:pathLst>
                <a:path w="4647853" h="1238876">
                  <a:moveTo>
                    <a:pt x="918749" y="100069"/>
                  </a:moveTo>
                  <a:cubicBezTo>
                    <a:pt x="631909" y="100069"/>
                    <a:pt x="399380" y="332598"/>
                    <a:pt x="399380" y="619438"/>
                  </a:cubicBezTo>
                  <a:cubicBezTo>
                    <a:pt x="399380" y="906277"/>
                    <a:pt x="631909" y="1138806"/>
                    <a:pt x="918749" y="1138806"/>
                  </a:cubicBezTo>
                  <a:lnTo>
                    <a:pt x="3984467" y="1138807"/>
                  </a:lnTo>
                  <a:cubicBezTo>
                    <a:pt x="4271307" y="1138807"/>
                    <a:pt x="4503836" y="906278"/>
                    <a:pt x="4503836" y="619438"/>
                  </a:cubicBezTo>
                  <a:lnTo>
                    <a:pt x="4503837" y="619438"/>
                  </a:lnTo>
                  <a:cubicBezTo>
                    <a:pt x="4503837" y="332598"/>
                    <a:pt x="4271308" y="100069"/>
                    <a:pt x="3984468" y="100069"/>
                  </a:cubicBezTo>
                  <a:close/>
                  <a:moveTo>
                    <a:pt x="874802" y="0"/>
                  </a:moveTo>
                  <a:lnTo>
                    <a:pt x="4028415" y="0"/>
                  </a:lnTo>
                  <a:cubicBezTo>
                    <a:pt x="4370521" y="0"/>
                    <a:pt x="4647853" y="277332"/>
                    <a:pt x="4647853" y="619438"/>
                  </a:cubicBezTo>
                  <a:lnTo>
                    <a:pt x="4647852" y="619438"/>
                  </a:lnTo>
                  <a:cubicBezTo>
                    <a:pt x="4647852" y="961544"/>
                    <a:pt x="4370520" y="1238876"/>
                    <a:pt x="4028414" y="1238876"/>
                  </a:cubicBezTo>
                  <a:lnTo>
                    <a:pt x="874802" y="1238875"/>
                  </a:lnTo>
                  <a:cubicBezTo>
                    <a:pt x="583271" y="1238875"/>
                    <a:pt x="338778" y="1037481"/>
                    <a:pt x="274630" y="765799"/>
                  </a:cubicBezTo>
                  <a:lnTo>
                    <a:pt x="0" y="662813"/>
                  </a:lnTo>
                  <a:lnTo>
                    <a:pt x="260853" y="564993"/>
                  </a:lnTo>
                  <a:cubicBezTo>
                    <a:pt x="285446" y="248244"/>
                    <a:pt x="551134" y="0"/>
                    <a:pt x="874802" y="0"/>
                  </a:cubicBezTo>
                  <a:close/>
                </a:path>
              </a:pathLst>
            </a:custGeom>
            <a:solidFill>
              <a:srgbClr val="00458D"/>
            </a:solidFill>
            <a:ln w="25400" cap="flat" cmpd="sng" algn="ctr">
              <a:noFill/>
              <a:prstDash val="solid"/>
            </a:ln>
            <a:effectLst>
              <a:outerShdw blurRad="101600" dist="38100" dir="5400000" algn="t" rotWithShape="0">
                <a:prstClr val="black">
                  <a:alpha val="24000"/>
                </a:prstClr>
              </a:outerShdw>
            </a:effectLst>
          </p:spPr>
          <p:txBody>
            <a:bodyPr wrap="square" lIns="468000" tIns="0" bIns="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prstClr val="black"/>
                  </a:solidFill>
                  <a:cs typeface="+mn-ea"/>
                  <a:sym typeface="Times New Roman" panose="02020603050405020304" pitchFamily="18" charset="0"/>
                </a:rPr>
                <a:t>患儿治疗</a:t>
              </a:r>
              <a:endParaRPr lang="en-US" altLang="zh-CN" dirty="0">
                <a:solidFill>
                  <a:prstClr val="black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2" name="MH_Other_3"/>
            <p:cNvSpPr txBox="1"/>
            <p:nvPr>
              <p:custDataLst>
                <p:tags r:id="rId6"/>
              </p:custDataLst>
            </p:nvPr>
          </p:nvSpPr>
          <p:spPr>
            <a:xfrm>
              <a:off x="5910505" y="2296608"/>
              <a:ext cx="1245207" cy="6788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rPr>
                <a:t>三级防控</a:t>
              </a:r>
            </a:p>
          </p:txBody>
        </p:sp>
        <p:sp>
          <p:nvSpPr>
            <p:cNvPr id="6" name="MH_Other_4"/>
            <p:cNvSpPr/>
            <p:nvPr>
              <p:custDataLst>
                <p:tags r:id="rId7"/>
              </p:custDataLst>
            </p:nvPr>
          </p:nvSpPr>
          <p:spPr>
            <a:xfrm flipH="1">
              <a:off x="4821842" y="3787558"/>
              <a:ext cx="90458" cy="89192"/>
            </a:xfrm>
            <a:prstGeom prst="ellipse">
              <a:avLst/>
            </a:prstGeom>
            <a:solidFill>
              <a:srgbClr val="00458D"/>
            </a:solidFill>
            <a:ln w="57150" cap="flat" cmpd="sng" algn="ctr">
              <a:solidFill>
                <a:srgbClr val="00458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7" name="MH_SubTitle_2"/>
            <p:cNvSpPr/>
            <p:nvPr>
              <p:custDataLst>
                <p:tags r:id="rId8"/>
              </p:custDataLst>
            </p:nvPr>
          </p:nvSpPr>
          <p:spPr>
            <a:xfrm flipH="1">
              <a:off x="1586765" y="3377479"/>
              <a:ext cx="2919348" cy="767260"/>
            </a:xfrm>
            <a:custGeom>
              <a:avLst/>
              <a:gdLst/>
              <a:ahLst/>
              <a:cxnLst/>
              <a:rect l="l" t="t" r="r" b="b"/>
              <a:pathLst>
                <a:path w="4647853" h="1238876">
                  <a:moveTo>
                    <a:pt x="918749" y="100069"/>
                  </a:moveTo>
                  <a:cubicBezTo>
                    <a:pt x="631909" y="100069"/>
                    <a:pt x="399380" y="332598"/>
                    <a:pt x="399380" y="619438"/>
                  </a:cubicBezTo>
                  <a:cubicBezTo>
                    <a:pt x="399380" y="906277"/>
                    <a:pt x="631909" y="1138806"/>
                    <a:pt x="918749" y="1138806"/>
                  </a:cubicBezTo>
                  <a:lnTo>
                    <a:pt x="3984467" y="1138807"/>
                  </a:lnTo>
                  <a:cubicBezTo>
                    <a:pt x="4271307" y="1138807"/>
                    <a:pt x="4503836" y="906278"/>
                    <a:pt x="4503836" y="619438"/>
                  </a:cubicBezTo>
                  <a:lnTo>
                    <a:pt x="4503837" y="619438"/>
                  </a:lnTo>
                  <a:cubicBezTo>
                    <a:pt x="4503837" y="332598"/>
                    <a:pt x="4271308" y="100069"/>
                    <a:pt x="3984468" y="100069"/>
                  </a:cubicBezTo>
                  <a:close/>
                  <a:moveTo>
                    <a:pt x="874802" y="0"/>
                  </a:moveTo>
                  <a:lnTo>
                    <a:pt x="4028415" y="0"/>
                  </a:lnTo>
                  <a:cubicBezTo>
                    <a:pt x="4370521" y="0"/>
                    <a:pt x="4647853" y="277332"/>
                    <a:pt x="4647853" y="619438"/>
                  </a:cubicBezTo>
                  <a:lnTo>
                    <a:pt x="4647852" y="619438"/>
                  </a:lnTo>
                  <a:cubicBezTo>
                    <a:pt x="4647852" y="961544"/>
                    <a:pt x="4370520" y="1238876"/>
                    <a:pt x="4028414" y="1238876"/>
                  </a:cubicBezTo>
                  <a:lnTo>
                    <a:pt x="874802" y="1238875"/>
                  </a:lnTo>
                  <a:cubicBezTo>
                    <a:pt x="583271" y="1238875"/>
                    <a:pt x="338778" y="1037481"/>
                    <a:pt x="274630" y="765799"/>
                  </a:cubicBezTo>
                  <a:lnTo>
                    <a:pt x="0" y="662813"/>
                  </a:lnTo>
                  <a:lnTo>
                    <a:pt x="260853" y="564993"/>
                  </a:lnTo>
                  <a:cubicBezTo>
                    <a:pt x="285446" y="248244"/>
                    <a:pt x="551134" y="0"/>
                    <a:pt x="874802" y="0"/>
                  </a:cubicBezTo>
                  <a:close/>
                </a:path>
              </a:pathLst>
            </a:custGeom>
            <a:solidFill>
              <a:srgbClr val="00458D"/>
            </a:solidFill>
            <a:ln w="25400" cap="flat" cmpd="sng" algn="ctr">
              <a:noFill/>
              <a:prstDash val="solid"/>
            </a:ln>
            <a:effectLst>
              <a:outerShdw blurRad="101600" dist="38100" dir="5400000" algn="t" rotWithShape="0">
                <a:prstClr val="black">
                  <a:alpha val="24000"/>
                </a:prstClr>
              </a:outerShdw>
            </a:effectLst>
          </p:spPr>
          <p:txBody>
            <a:bodyPr wrap="square" lIns="468000" tIns="0" bIns="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DD137B"/>
                  </a:solidFill>
                  <a:cs typeface="+mn-ea"/>
                  <a:sym typeface="Times New Roman" panose="02020603050405020304" pitchFamily="18" charset="0"/>
                </a:rPr>
                <a:t>产前筛查和产前诊断</a:t>
              </a:r>
              <a:endParaRPr lang="en-US" altLang="zh-CN" dirty="0">
                <a:solidFill>
                  <a:srgbClr val="DD137B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3" name="MH_Other_5"/>
            <p:cNvSpPr txBox="1"/>
            <p:nvPr>
              <p:custDataLst>
                <p:tags r:id="rId9"/>
              </p:custDataLst>
            </p:nvPr>
          </p:nvSpPr>
          <p:spPr>
            <a:xfrm>
              <a:off x="4998383" y="3552901"/>
              <a:ext cx="1245207" cy="67889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rPr>
                <a:t>二级防控</a:t>
              </a:r>
            </a:p>
          </p:txBody>
        </p:sp>
        <p:sp>
          <p:nvSpPr>
            <p:cNvPr id="10" name="MH_Other_6"/>
            <p:cNvSpPr/>
            <p:nvPr>
              <p:custDataLst>
                <p:tags r:id="rId10"/>
              </p:custDataLst>
            </p:nvPr>
          </p:nvSpPr>
          <p:spPr>
            <a:xfrm flipH="1">
              <a:off x="3940904" y="5016993"/>
              <a:ext cx="90458" cy="89192"/>
            </a:xfrm>
            <a:prstGeom prst="ellipse">
              <a:avLst/>
            </a:prstGeom>
            <a:solidFill>
              <a:srgbClr val="00458D"/>
            </a:solidFill>
            <a:ln w="57150" cap="flat" cmpd="sng" algn="ctr">
              <a:solidFill>
                <a:srgbClr val="00458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00458D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1" name="MH_SubTitle_3"/>
            <p:cNvSpPr/>
            <p:nvPr>
              <p:custDataLst>
                <p:tags r:id="rId11"/>
              </p:custDataLst>
            </p:nvPr>
          </p:nvSpPr>
          <p:spPr>
            <a:xfrm flipH="1">
              <a:off x="730593" y="4615627"/>
              <a:ext cx="2919348" cy="767260"/>
            </a:xfrm>
            <a:custGeom>
              <a:avLst/>
              <a:gdLst/>
              <a:ahLst/>
              <a:cxnLst/>
              <a:rect l="l" t="t" r="r" b="b"/>
              <a:pathLst>
                <a:path w="4647853" h="1238876">
                  <a:moveTo>
                    <a:pt x="918749" y="100069"/>
                  </a:moveTo>
                  <a:cubicBezTo>
                    <a:pt x="631909" y="100069"/>
                    <a:pt x="399380" y="332598"/>
                    <a:pt x="399380" y="619438"/>
                  </a:cubicBezTo>
                  <a:cubicBezTo>
                    <a:pt x="399380" y="906277"/>
                    <a:pt x="631909" y="1138806"/>
                    <a:pt x="918749" y="1138806"/>
                  </a:cubicBezTo>
                  <a:lnTo>
                    <a:pt x="3984467" y="1138807"/>
                  </a:lnTo>
                  <a:cubicBezTo>
                    <a:pt x="4271307" y="1138807"/>
                    <a:pt x="4503836" y="906278"/>
                    <a:pt x="4503836" y="619438"/>
                  </a:cubicBezTo>
                  <a:lnTo>
                    <a:pt x="4503837" y="619438"/>
                  </a:lnTo>
                  <a:cubicBezTo>
                    <a:pt x="4503837" y="332598"/>
                    <a:pt x="4271308" y="100069"/>
                    <a:pt x="3984468" y="100069"/>
                  </a:cubicBezTo>
                  <a:close/>
                  <a:moveTo>
                    <a:pt x="874802" y="0"/>
                  </a:moveTo>
                  <a:lnTo>
                    <a:pt x="4028415" y="0"/>
                  </a:lnTo>
                  <a:cubicBezTo>
                    <a:pt x="4370521" y="0"/>
                    <a:pt x="4647853" y="277332"/>
                    <a:pt x="4647853" y="619438"/>
                  </a:cubicBezTo>
                  <a:lnTo>
                    <a:pt x="4647852" y="619438"/>
                  </a:lnTo>
                  <a:cubicBezTo>
                    <a:pt x="4647852" y="961544"/>
                    <a:pt x="4370520" y="1238876"/>
                    <a:pt x="4028414" y="1238876"/>
                  </a:cubicBezTo>
                  <a:lnTo>
                    <a:pt x="874802" y="1238875"/>
                  </a:lnTo>
                  <a:cubicBezTo>
                    <a:pt x="583271" y="1238875"/>
                    <a:pt x="338778" y="1037481"/>
                    <a:pt x="274630" y="765799"/>
                  </a:cubicBezTo>
                  <a:lnTo>
                    <a:pt x="0" y="662813"/>
                  </a:lnTo>
                  <a:lnTo>
                    <a:pt x="260853" y="564993"/>
                  </a:lnTo>
                  <a:cubicBezTo>
                    <a:pt x="285446" y="248244"/>
                    <a:pt x="551134" y="0"/>
                    <a:pt x="874802" y="0"/>
                  </a:cubicBezTo>
                  <a:close/>
                </a:path>
              </a:pathLst>
            </a:custGeom>
            <a:solidFill>
              <a:srgbClr val="00458D"/>
            </a:solidFill>
            <a:ln w="25400" cap="flat" cmpd="sng" algn="ctr">
              <a:noFill/>
              <a:prstDash val="solid"/>
            </a:ln>
            <a:effectLst>
              <a:outerShdw blurRad="101600" dist="38100" dir="5400000" algn="t" rotWithShape="0">
                <a:prstClr val="black">
                  <a:alpha val="24000"/>
                </a:prstClr>
              </a:outerShdw>
            </a:effectLst>
          </p:spPr>
          <p:txBody>
            <a:bodyPr wrap="square" lIns="468000" tIns="0" bIns="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DD137B"/>
                  </a:solidFill>
                  <a:cs typeface="+mn-ea"/>
                  <a:sym typeface="Times New Roman" panose="02020603050405020304" pitchFamily="18" charset="0"/>
                </a:rPr>
                <a:t>孕前检查</a:t>
              </a:r>
              <a:endParaRPr lang="en-US" altLang="zh-CN" dirty="0">
                <a:solidFill>
                  <a:srgbClr val="DD137B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  <p:sp>
          <p:nvSpPr>
            <p:cNvPr id="15" name="MH_Other_7"/>
            <p:cNvSpPr txBox="1"/>
            <p:nvPr>
              <p:custDataLst>
                <p:tags r:id="rId12"/>
              </p:custDataLst>
            </p:nvPr>
          </p:nvSpPr>
          <p:spPr>
            <a:xfrm>
              <a:off x="4170462" y="4850500"/>
              <a:ext cx="1262597" cy="79538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anose="020B0503020204020204" pitchFamily="34" charset="-122"/>
                </a:defRPr>
              </a:lvl1pPr>
            </a:lstStyle>
            <a:p>
              <a:pPr algn="r">
                <a:defRPr/>
              </a:pPr>
              <a:r>
                <a:rPr lang="zh-CN" altLang="en-US" sz="18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+mn-ea"/>
                  <a:sym typeface="Times New Roman" panose="02020603050405020304" pitchFamily="18" charset="0"/>
                </a:rPr>
                <a:t>一级防控</a:t>
              </a: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596462" y="796050"/>
            <a:ext cx="10515600" cy="706930"/>
          </a:xfrm>
        </p:spPr>
        <p:txBody>
          <a:bodyPr>
            <a:normAutofit/>
          </a:bodyPr>
          <a:lstStyle/>
          <a:p>
            <a:pPr algn="ctr"/>
            <a:r>
              <a:rPr kumimoji="1" lang="zh-CN" altLang="en-US" sz="2400" b="1" dirty="0">
                <a:solidFill>
                  <a:srgbClr val="00458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世界卫生组织的出生缺陷“三级预防”</a:t>
            </a:r>
            <a:r>
              <a:rPr kumimoji="1" lang="zh-CN" altLang="en-US" sz="2400" b="1" dirty="0" smtClean="0">
                <a:solidFill>
                  <a:srgbClr val="00458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策略</a:t>
            </a:r>
            <a:endParaRPr lang="zh-CN" altLang="en-US" sz="2400" dirty="0">
              <a:solidFill>
                <a:srgbClr val="00458D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73530" y="3548019"/>
            <a:ext cx="4880345" cy="874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dirty="0">
                <a:solidFill>
                  <a:srgbClr val="DD137B"/>
                </a:solidFill>
                <a:cs typeface="+mn-ea"/>
                <a:sym typeface="Times New Roman" panose="02020603050405020304" pitchFamily="18" charset="0"/>
              </a:rPr>
              <a:t>孕前和孕期干预</a:t>
            </a:r>
            <a:r>
              <a:rPr kumimoji="1" lang="zh-CN" altLang="en-US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是我国出生缺陷预防的重点</a:t>
            </a:r>
            <a:endParaRPr lang="en-US" altLang="zh-CN" dirty="0">
              <a:solidFill>
                <a:srgbClr val="000000"/>
              </a:solidFill>
              <a:cs typeface="+mn-ea"/>
              <a:sym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有效</a:t>
            </a:r>
            <a:r>
              <a:rPr lang="zh-CN" altLang="en-US" dirty="0">
                <a:solidFill>
                  <a:srgbClr val="DD137B"/>
                </a:solidFill>
                <a:cs typeface="+mn-ea"/>
                <a:sym typeface="Times New Roman" panose="02020603050405020304" pitchFamily="18" charset="0"/>
              </a:rPr>
              <a:t>预防重症地贫儿</a:t>
            </a:r>
            <a:r>
              <a:rPr lang="zh-CN" altLang="en-US" dirty="0" smtClean="0">
                <a:solidFill>
                  <a:srgbClr val="DD137B"/>
                </a:solidFill>
                <a:cs typeface="+mn-ea"/>
                <a:sym typeface="Times New Roman" panose="02020603050405020304" pitchFamily="18" charset="0"/>
              </a:rPr>
              <a:t>出生</a:t>
            </a:r>
            <a:endParaRPr lang="zh-CN" altLang="en-US" dirty="0">
              <a:solidFill>
                <a:srgbClr val="DD137B"/>
              </a:solidFill>
              <a:cs typeface="+mn-ea"/>
              <a:sym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00099"/>
            <a:ext cx="10515600" cy="661988"/>
          </a:xfrm>
        </p:spPr>
        <p:txBody>
          <a:bodyPr>
            <a:noAutofit/>
          </a:bodyPr>
          <a:lstStyle/>
          <a:p>
            <a:pPr algn="ctr"/>
            <a:r>
              <a:rPr lang="zh-CN" altLang="en-US" sz="2400" b="1" dirty="0"/>
              <a:t>卫计委引发地贫防控项目相关文件</a:t>
            </a:r>
          </a:p>
        </p:txBody>
      </p:sp>
      <p:grpSp>
        <p:nvGrpSpPr>
          <p:cNvPr id="3" name="0de5e2d5-285e-422e-b4ec-8de01bb1f2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4385" y="2185989"/>
            <a:ext cx="7580942" cy="3102910"/>
            <a:chOff x="660400" y="2171269"/>
            <a:chExt cx="7040562" cy="2741381"/>
          </a:xfrm>
        </p:grpSpPr>
        <p:grpSp>
          <p:nvGrpSpPr>
            <p:cNvPr id="5" name="isľïďé"/>
            <p:cNvGrpSpPr/>
            <p:nvPr/>
          </p:nvGrpSpPr>
          <p:grpSpPr>
            <a:xfrm>
              <a:off x="660400" y="2171269"/>
              <a:ext cx="5311775" cy="1114856"/>
              <a:chOff x="660400" y="1547018"/>
              <a:chExt cx="5311775" cy="1114856"/>
            </a:xfrm>
          </p:grpSpPr>
          <p:grpSp>
            <p:nvGrpSpPr>
              <p:cNvPr id="23" name="îśḻiḑè"/>
              <p:cNvGrpSpPr/>
              <p:nvPr/>
            </p:nvGrpSpPr>
            <p:grpSpPr>
              <a:xfrm>
                <a:off x="1254754" y="1547018"/>
                <a:ext cx="4717421" cy="1114856"/>
                <a:chOff x="1254754" y="1547018"/>
                <a:chExt cx="4717421" cy="1114856"/>
              </a:xfrm>
            </p:grpSpPr>
            <p:sp>
              <p:nvSpPr>
                <p:cNvPr id="27" name="isḻïďê"/>
                <p:cNvSpPr/>
                <p:nvPr/>
              </p:nvSpPr>
              <p:spPr bwMode="auto">
                <a:xfrm>
                  <a:off x="1254754" y="1934616"/>
                  <a:ext cx="4717421" cy="7272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400" dirty="0">
                      <a:solidFill>
                        <a:srgbClr val="000000"/>
                      </a:solidFill>
                    </a:rPr>
                    <a:t>《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关于做好</a:t>
                  </a:r>
                  <a:r>
                    <a:rPr lang="en-US" altLang="zh-CN" sz="1400" dirty="0">
                      <a:solidFill>
                        <a:srgbClr val="000000"/>
                      </a:solidFill>
                    </a:rPr>
                    <a:t>2014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年地海贫血防控试点项目</a:t>
                  </a:r>
                  <a:r>
                    <a:rPr lang="zh-CN" altLang="en-US" sz="1400" dirty="0" smtClean="0">
                      <a:solidFill>
                        <a:srgbClr val="000000"/>
                      </a:solidFill>
                    </a:rPr>
                    <a:t>全覆盖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工作的通知</a:t>
                  </a:r>
                  <a:r>
                    <a:rPr lang="en-US" altLang="zh-CN" sz="1400" dirty="0" smtClean="0">
                      <a:solidFill>
                        <a:srgbClr val="000000"/>
                      </a:solidFill>
                    </a:rPr>
                    <a:t>》</a:t>
                  </a:r>
                </a:p>
                <a:p>
                  <a:pPr marL="171450" indent="-171450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400" dirty="0" smtClean="0">
                      <a:solidFill>
                        <a:srgbClr val="000000"/>
                      </a:solidFill>
                    </a:rPr>
                    <a:t>《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地中海贫血防控试点项目技术服务</a:t>
                  </a:r>
                  <a:r>
                    <a:rPr lang="zh-CN" altLang="en-US" sz="1400" dirty="0" smtClean="0">
                      <a:solidFill>
                        <a:srgbClr val="000000"/>
                      </a:solidFill>
                    </a:rPr>
                    <a:t>规范（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试行） </a:t>
                  </a:r>
                  <a:r>
                    <a:rPr lang="en-US" altLang="zh-CN" sz="1400" dirty="0">
                      <a:solidFill>
                        <a:srgbClr val="000000"/>
                      </a:solidFill>
                    </a:rPr>
                    <a:t>》</a:t>
                  </a:r>
                </a:p>
              </p:txBody>
            </p:sp>
            <p:sp>
              <p:nvSpPr>
                <p:cNvPr id="28" name="íSḻîďè"/>
                <p:cNvSpPr txBox="1"/>
                <p:nvPr/>
              </p:nvSpPr>
              <p:spPr bwMode="auto">
                <a:xfrm>
                  <a:off x="1254754" y="1547018"/>
                  <a:ext cx="419201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2014</a:t>
                  </a:r>
                  <a:r>
                    <a:rPr lang="zh-CN" altLang="en-US" sz="2000" b="1" dirty="0">
                      <a:solidFill>
                        <a:srgbClr val="000000"/>
                      </a:solidFill>
                    </a:rPr>
                    <a:t>年妇幼司印发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4" name="ïṩľïḋè"/>
              <p:cNvGrpSpPr/>
              <p:nvPr/>
            </p:nvGrpSpPr>
            <p:grpSpPr>
              <a:xfrm>
                <a:off x="660400" y="1621636"/>
                <a:ext cx="594355" cy="594355"/>
                <a:chOff x="1828331" y="2288618"/>
                <a:chExt cx="594355" cy="594355"/>
              </a:xfrm>
            </p:grpSpPr>
            <p:sp>
              <p:nvSpPr>
                <p:cNvPr id="25" name="íSḷíḋè"/>
                <p:cNvSpPr/>
                <p:nvPr/>
              </p:nvSpPr>
              <p:spPr>
                <a:xfrm>
                  <a:off x="1828331" y="2288618"/>
                  <a:ext cx="594355" cy="59435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" name="ïSḷiḍè"/>
                <p:cNvSpPr/>
                <p:nvPr/>
              </p:nvSpPr>
              <p:spPr bwMode="auto">
                <a:xfrm>
                  <a:off x="1957541" y="2424036"/>
                  <a:ext cx="335934" cy="3235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6" name="ïš1îďe"/>
            <p:cNvGrpSpPr/>
            <p:nvPr/>
          </p:nvGrpSpPr>
          <p:grpSpPr>
            <a:xfrm>
              <a:off x="660400" y="3246392"/>
              <a:ext cx="7040562" cy="1025571"/>
              <a:chOff x="660400" y="2622141"/>
              <a:chExt cx="7040562" cy="1025571"/>
            </a:xfrm>
          </p:grpSpPr>
          <p:grpSp>
            <p:nvGrpSpPr>
              <p:cNvPr id="17" name="íṡḻïďê"/>
              <p:cNvGrpSpPr/>
              <p:nvPr/>
            </p:nvGrpSpPr>
            <p:grpSpPr>
              <a:xfrm>
                <a:off x="1254753" y="2622141"/>
                <a:ext cx="6446209" cy="1025571"/>
                <a:chOff x="1254753" y="2622141"/>
                <a:chExt cx="6446209" cy="1025571"/>
              </a:xfrm>
            </p:grpSpPr>
            <p:sp>
              <p:nvSpPr>
                <p:cNvPr id="21" name="iṧḷíḓé"/>
                <p:cNvSpPr/>
                <p:nvPr/>
              </p:nvSpPr>
              <p:spPr bwMode="auto">
                <a:xfrm>
                  <a:off x="1254753" y="3009739"/>
                  <a:ext cx="6446209" cy="6379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400" dirty="0">
                      <a:solidFill>
                        <a:srgbClr val="000000"/>
                      </a:solidFill>
                    </a:rPr>
                    <a:t>《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关于</a:t>
                  </a:r>
                  <a:r>
                    <a:rPr lang="en-US" altLang="zh-CN" sz="1400" dirty="0">
                      <a:solidFill>
                        <a:srgbClr val="000000"/>
                      </a:solidFill>
                    </a:rPr>
                    <a:t>2015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年进一步扩大地中海贫血防控</a:t>
                  </a:r>
                  <a:r>
                    <a:rPr lang="zh-CN" altLang="en-US" sz="1400" dirty="0" smtClean="0">
                      <a:solidFill>
                        <a:srgbClr val="000000"/>
                      </a:solidFill>
                    </a:rPr>
                    <a:t>试项目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实施范围的通知</a:t>
                  </a:r>
                  <a:r>
                    <a:rPr lang="en-US" altLang="zh-CN" sz="1400" dirty="0" smtClean="0">
                      <a:solidFill>
                        <a:srgbClr val="000000"/>
                      </a:solidFill>
                    </a:rPr>
                    <a:t>》</a:t>
                  </a:r>
                </a:p>
                <a:p>
                  <a:pPr marL="171450" indent="-171450">
                    <a:lnSpc>
                      <a:spcPct val="13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400" dirty="0" smtClean="0">
                      <a:solidFill>
                        <a:srgbClr val="000000"/>
                      </a:solidFill>
                    </a:rPr>
                    <a:t>《</a:t>
                  </a:r>
                  <a:r>
                    <a:rPr lang="zh-CN" altLang="en-US" sz="1400" dirty="0">
                      <a:solidFill>
                        <a:srgbClr val="000000"/>
                      </a:solidFill>
                    </a:rPr>
                    <a:t>地中海贫血防控试点项目技术服务规范</a:t>
                  </a:r>
                  <a:r>
                    <a:rPr lang="en-US" altLang="zh-CN" sz="1400" dirty="0">
                      <a:solidFill>
                        <a:srgbClr val="000000"/>
                      </a:solidFill>
                    </a:rPr>
                    <a:t>》</a:t>
                  </a:r>
                </a:p>
              </p:txBody>
            </p:sp>
            <p:sp>
              <p:nvSpPr>
                <p:cNvPr id="22" name="íśliḑé"/>
                <p:cNvSpPr txBox="1"/>
                <p:nvPr/>
              </p:nvSpPr>
              <p:spPr bwMode="auto">
                <a:xfrm>
                  <a:off x="1254754" y="2622141"/>
                  <a:ext cx="419201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>
                      <a:solidFill>
                        <a:srgbClr val="000000"/>
                      </a:solidFill>
                    </a:rPr>
                    <a:t>2015</a:t>
                  </a:r>
                  <a:r>
                    <a:rPr lang="zh-CN" altLang="en-US" sz="2000" b="1" dirty="0">
                      <a:solidFill>
                        <a:srgbClr val="000000"/>
                      </a:solidFill>
                    </a:rPr>
                    <a:t>年国家卫生计生委印发</a:t>
                  </a:r>
                  <a:endParaRPr lang="en-US" altLang="zh-CN" sz="2000" b="1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" name="íşľîḑé"/>
              <p:cNvGrpSpPr/>
              <p:nvPr/>
            </p:nvGrpSpPr>
            <p:grpSpPr>
              <a:xfrm>
                <a:off x="660400" y="2739545"/>
                <a:ext cx="594355" cy="594355"/>
                <a:chOff x="1828331" y="3372302"/>
                <a:chExt cx="594355" cy="594355"/>
              </a:xfrm>
            </p:grpSpPr>
            <p:sp>
              <p:nvSpPr>
                <p:cNvPr id="19" name="i$1íḍe"/>
                <p:cNvSpPr/>
                <p:nvPr/>
              </p:nvSpPr>
              <p:spPr>
                <a:xfrm>
                  <a:off x="1828331" y="3372302"/>
                  <a:ext cx="594355" cy="59435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0" name="iśliḍê"/>
                <p:cNvSpPr/>
                <p:nvPr/>
              </p:nvSpPr>
              <p:spPr bwMode="auto">
                <a:xfrm>
                  <a:off x="1947106" y="3503499"/>
                  <a:ext cx="356804" cy="331960"/>
                </a:xfrm>
                <a:custGeom>
                  <a:avLst/>
                  <a:gdLst>
                    <a:gd name="connsiteX0" fmla="*/ 308760 w 605409"/>
                    <a:gd name="connsiteY0" fmla="*/ 382178 h 563254"/>
                    <a:gd name="connsiteX1" fmla="*/ 308760 w 605409"/>
                    <a:gd name="connsiteY1" fmla="*/ 437705 h 563254"/>
                    <a:gd name="connsiteX2" fmla="*/ 326766 w 605409"/>
                    <a:gd name="connsiteY2" fmla="*/ 411294 h 563254"/>
                    <a:gd name="connsiteX3" fmla="*/ 308760 w 605409"/>
                    <a:gd name="connsiteY3" fmla="*/ 382178 h 563254"/>
                    <a:gd name="connsiteX4" fmla="*/ 295534 w 605409"/>
                    <a:gd name="connsiteY4" fmla="*/ 283057 h 563254"/>
                    <a:gd name="connsiteX5" fmla="*/ 278484 w 605409"/>
                    <a:gd name="connsiteY5" fmla="*/ 305490 h 563254"/>
                    <a:gd name="connsiteX6" fmla="*/ 295534 w 605409"/>
                    <a:gd name="connsiteY6" fmla="*/ 332220 h 563254"/>
                    <a:gd name="connsiteX7" fmla="*/ 302067 w 605409"/>
                    <a:gd name="connsiteY7" fmla="*/ 240417 h 563254"/>
                    <a:gd name="connsiteX8" fmla="*/ 308760 w 605409"/>
                    <a:gd name="connsiteY8" fmla="*/ 248213 h 563254"/>
                    <a:gd name="connsiteX9" fmla="*/ 308760 w 605409"/>
                    <a:gd name="connsiteY9" fmla="*/ 255532 h 563254"/>
                    <a:gd name="connsiteX10" fmla="*/ 356244 w 605409"/>
                    <a:gd name="connsiteY10" fmla="*/ 298808 h 563254"/>
                    <a:gd name="connsiteX11" fmla="*/ 340629 w 605409"/>
                    <a:gd name="connsiteY11" fmla="*/ 315355 h 563254"/>
                    <a:gd name="connsiteX12" fmla="*/ 323738 w 605409"/>
                    <a:gd name="connsiteY12" fmla="*/ 298490 h 563254"/>
                    <a:gd name="connsiteX13" fmla="*/ 308760 w 605409"/>
                    <a:gd name="connsiteY13" fmla="*/ 283057 h 563254"/>
                    <a:gd name="connsiteX14" fmla="*/ 308760 w 605409"/>
                    <a:gd name="connsiteY14" fmla="*/ 339379 h 563254"/>
                    <a:gd name="connsiteX15" fmla="*/ 325331 w 605409"/>
                    <a:gd name="connsiteY15" fmla="*/ 349085 h 563254"/>
                    <a:gd name="connsiteX16" fmla="*/ 361662 w 605409"/>
                    <a:gd name="connsiteY16" fmla="*/ 404771 h 563254"/>
                    <a:gd name="connsiteX17" fmla="*/ 308760 w 605409"/>
                    <a:gd name="connsiteY17" fmla="*/ 465230 h 563254"/>
                    <a:gd name="connsiteX18" fmla="*/ 308760 w 605409"/>
                    <a:gd name="connsiteY18" fmla="*/ 487186 h 563254"/>
                    <a:gd name="connsiteX19" fmla="*/ 302067 w 605409"/>
                    <a:gd name="connsiteY19" fmla="*/ 494664 h 563254"/>
                    <a:gd name="connsiteX20" fmla="*/ 295534 w 605409"/>
                    <a:gd name="connsiteY20" fmla="*/ 487186 h 563254"/>
                    <a:gd name="connsiteX21" fmla="*/ 295534 w 605409"/>
                    <a:gd name="connsiteY21" fmla="*/ 465230 h 563254"/>
                    <a:gd name="connsiteX22" fmla="*/ 243747 w 605409"/>
                    <a:gd name="connsiteY22" fmla="*/ 414317 h 563254"/>
                    <a:gd name="connsiteX23" fmla="*/ 259522 w 605409"/>
                    <a:gd name="connsiteY23" fmla="*/ 394747 h 563254"/>
                    <a:gd name="connsiteX24" fmla="*/ 276413 w 605409"/>
                    <a:gd name="connsiteY24" fmla="*/ 413681 h 563254"/>
                    <a:gd name="connsiteX25" fmla="*/ 295534 w 605409"/>
                    <a:gd name="connsiteY25" fmla="*/ 437705 h 563254"/>
                    <a:gd name="connsiteX26" fmla="*/ 295534 w 605409"/>
                    <a:gd name="connsiteY26" fmla="*/ 375337 h 563254"/>
                    <a:gd name="connsiteX27" fmla="*/ 277209 w 605409"/>
                    <a:gd name="connsiteY27" fmla="*/ 363722 h 563254"/>
                    <a:gd name="connsiteX28" fmla="*/ 245659 w 605409"/>
                    <a:gd name="connsiteY28" fmla="*/ 309309 h 563254"/>
                    <a:gd name="connsiteX29" fmla="*/ 295534 w 605409"/>
                    <a:gd name="connsiteY29" fmla="*/ 255532 h 563254"/>
                    <a:gd name="connsiteX30" fmla="*/ 295534 w 605409"/>
                    <a:gd name="connsiteY30" fmla="*/ 248213 h 563254"/>
                    <a:gd name="connsiteX31" fmla="*/ 302067 w 605409"/>
                    <a:gd name="connsiteY31" fmla="*/ 240417 h 563254"/>
                    <a:gd name="connsiteX32" fmla="*/ 302669 w 605409"/>
                    <a:gd name="connsiteY32" fmla="*/ 216368 h 563254"/>
                    <a:gd name="connsiteX33" fmla="*/ 151304 w 605409"/>
                    <a:gd name="connsiteY33" fmla="*/ 367534 h 563254"/>
                    <a:gd name="connsiteX34" fmla="*/ 302669 w 605409"/>
                    <a:gd name="connsiteY34" fmla="*/ 518700 h 563254"/>
                    <a:gd name="connsiteX35" fmla="*/ 454034 w 605409"/>
                    <a:gd name="connsiteY35" fmla="*/ 367534 h 563254"/>
                    <a:gd name="connsiteX36" fmla="*/ 302669 w 605409"/>
                    <a:gd name="connsiteY36" fmla="*/ 216368 h 563254"/>
                    <a:gd name="connsiteX37" fmla="*/ 293746 w 605409"/>
                    <a:gd name="connsiteY37" fmla="*/ 102118 h 563254"/>
                    <a:gd name="connsiteX38" fmla="*/ 311592 w 605409"/>
                    <a:gd name="connsiteY38" fmla="*/ 102118 h 563254"/>
                    <a:gd name="connsiteX39" fmla="*/ 519041 w 605409"/>
                    <a:gd name="connsiteY39" fmla="*/ 280813 h 563254"/>
                    <a:gd name="connsiteX40" fmla="*/ 523821 w 605409"/>
                    <a:gd name="connsiteY40" fmla="*/ 291156 h 563254"/>
                    <a:gd name="connsiteX41" fmla="*/ 523821 w 605409"/>
                    <a:gd name="connsiteY41" fmla="*/ 549570 h 563254"/>
                    <a:gd name="connsiteX42" fmla="*/ 510119 w 605409"/>
                    <a:gd name="connsiteY42" fmla="*/ 563254 h 563254"/>
                    <a:gd name="connsiteX43" fmla="*/ 95220 w 605409"/>
                    <a:gd name="connsiteY43" fmla="*/ 563254 h 563254"/>
                    <a:gd name="connsiteX44" fmla="*/ 81517 w 605409"/>
                    <a:gd name="connsiteY44" fmla="*/ 549570 h 563254"/>
                    <a:gd name="connsiteX45" fmla="*/ 81517 w 605409"/>
                    <a:gd name="connsiteY45" fmla="*/ 291156 h 563254"/>
                    <a:gd name="connsiteX46" fmla="*/ 86297 w 605409"/>
                    <a:gd name="connsiteY46" fmla="*/ 280813 h 563254"/>
                    <a:gd name="connsiteX47" fmla="*/ 302705 w 605409"/>
                    <a:gd name="connsiteY47" fmla="*/ 0 h 563254"/>
                    <a:gd name="connsiteX48" fmla="*/ 320710 w 605409"/>
                    <a:gd name="connsiteY48" fmla="*/ 6563 h 563254"/>
                    <a:gd name="connsiteX49" fmla="*/ 595894 w 605409"/>
                    <a:gd name="connsiteY49" fmla="*/ 242992 h 563254"/>
                    <a:gd name="connsiteX50" fmla="*/ 598762 w 605409"/>
                    <a:gd name="connsiteY50" fmla="*/ 281654 h 563254"/>
                    <a:gd name="connsiteX51" fmla="*/ 577888 w 605409"/>
                    <a:gd name="connsiteY51" fmla="*/ 291200 h 563254"/>
                    <a:gd name="connsiteX52" fmla="*/ 560042 w 605409"/>
                    <a:gd name="connsiteY52" fmla="*/ 284677 h 563254"/>
                    <a:gd name="connsiteX53" fmla="*/ 302705 w 605409"/>
                    <a:gd name="connsiteY53" fmla="*/ 63682 h 563254"/>
                    <a:gd name="connsiteX54" fmla="*/ 45367 w 605409"/>
                    <a:gd name="connsiteY54" fmla="*/ 284677 h 563254"/>
                    <a:gd name="connsiteX55" fmla="*/ 6647 w 605409"/>
                    <a:gd name="connsiteY55" fmla="*/ 281654 h 563254"/>
                    <a:gd name="connsiteX56" fmla="*/ 9515 w 605409"/>
                    <a:gd name="connsiteY56" fmla="*/ 242992 h 563254"/>
                    <a:gd name="connsiteX57" fmla="*/ 284699 w 605409"/>
                    <a:gd name="connsiteY57" fmla="*/ 6563 h 563254"/>
                    <a:gd name="connsiteX58" fmla="*/ 302705 w 605409"/>
                    <a:gd name="connsiteY58" fmla="*/ 0 h 56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605409" h="563254">
                      <a:moveTo>
                        <a:pt x="308760" y="382178"/>
                      </a:moveTo>
                      <a:lnTo>
                        <a:pt x="308760" y="437705"/>
                      </a:lnTo>
                      <a:cubicBezTo>
                        <a:pt x="319914" y="435955"/>
                        <a:pt x="326766" y="424022"/>
                        <a:pt x="326766" y="411294"/>
                      </a:cubicBezTo>
                      <a:cubicBezTo>
                        <a:pt x="326766" y="397452"/>
                        <a:pt x="320710" y="388701"/>
                        <a:pt x="308760" y="382178"/>
                      </a:cubicBezTo>
                      <a:close/>
                      <a:moveTo>
                        <a:pt x="295534" y="283057"/>
                      </a:moveTo>
                      <a:cubicBezTo>
                        <a:pt x="284061" y="285125"/>
                        <a:pt x="278484" y="293558"/>
                        <a:pt x="278484" y="305490"/>
                      </a:cubicBezTo>
                      <a:cubicBezTo>
                        <a:pt x="278484" y="315991"/>
                        <a:pt x="281512" y="321083"/>
                        <a:pt x="295534" y="332220"/>
                      </a:cubicBezTo>
                      <a:close/>
                      <a:moveTo>
                        <a:pt x="302067" y="240417"/>
                      </a:moveTo>
                      <a:cubicBezTo>
                        <a:pt x="306688" y="240417"/>
                        <a:pt x="308760" y="243440"/>
                        <a:pt x="308760" y="248213"/>
                      </a:cubicBezTo>
                      <a:lnTo>
                        <a:pt x="308760" y="255532"/>
                      </a:lnTo>
                      <a:cubicBezTo>
                        <a:pt x="334733" y="255532"/>
                        <a:pt x="356244" y="272715"/>
                        <a:pt x="356244" y="298808"/>
                      </a:cubicBezTo>
                      <a:cubicBezTo>
                        <a:pt x="356244" y="307877"/>
                        <a:pt x="350030" y="315355"/>
                        <a:pt x="340629" y="315355"/>
                      </a:cubicBezTo>
                      <a:cubicBezTo>
                        <a:pt x="328200" y="315355"/>
                        <a:pt x="325650" y="307877"/>
                        <a:pt x="323738" y="298490"/>
                      </a:cubicBezTo>
                      <a:cubicBezTo>
                        <a:pt x="321348" y="287512"/>
                        <a:pt x="314974" y="283057"/>
                        <a:pt x="308760" y="283057"/>
                      </a:cubicBezTo>
                      <a:lnTo>
                        <a:pt x="308760" y="339379"/>
                      </a:lnTo>
                      <a:lnTo>
                        <a:pt x="325331" y="349085"/>
                      </a:lnTo>
                      <a:cubicBezTo>
                        <a:pt x="347162" y="361654"/>
                        <a:pt x="361662" y="378042"/>
                        <a:pt x="361662" y="404771"/>
                      </a:cubicBezTo>
                      <a:cubicBezTo>
                        <a:pt x="361662" y="441524"/>
                        <a:pt x="342541" y="463639"/>
                        <a:pt x="308760" y="465230"/>
                      </a:cubicBezTo>
                      <a:lnTo>
                        <a:pt x="308760" y="487186"/>
                      </a:lnTo>
                      <a:cubicBezTo>
                        <a:pt x="308760" y="491482"/>
                        <a:pt x="306688" y="494664"/>
                        <a:pt x="302067" y="494664"/>
                      </a:cubicBezTo>
                      <a:cubicBezTo>
                        <a:pt x="297605" y="494664"/>
                        <a:pt x="295534" y="491482"/>
                        <a:pt x="295534" y="487186"/>
                      </a:cubicBezTo>
                      <a:lnTo>
                        <a:pt x="295534" y="465230"/>
                      </a:lnTo>
                      <a:cubicBezTo>
                        <a:pt x="265577" y="465230"/>
                        <a:pt x="243747" y="443274"/>
                        <a:pt x="243747" y="414317"/>
                      </a:cubicBezTo>
                      <a:cubicBezTo>
                        <a:pt x="243747" y="403975"/>
                        <a:pt x="248527" y="394747"/>
                        <a:pt x="259522" y="394747"/>
                      </a:cubicBezTo>
                      <a:cubicBezTo>
                        <a:pt x="269561" y="394747"/>
                        <a:pt x="274979" y="400475"/>
                        <a:pt x="276413" y="413681"/>
                      </a:cubicBezTo>
                      <a:cubicBezTo>
                        <a:pt x="277847" y="427682"/>
                        <a:pt x="283583" y="436592"/>
                        <a:pt x="295534" y="437705"/>
                      </a:cubicBezTo>
                      <a:lnTo>
                        <a:pt x="295534" y="375337"/>
                      </a:lnTo>
                      <a:lnTo>
                        <a:pt x="277209" y="363722"/>
                      </a:lnTo>
                      <a:cubicBezTo>
                        <a:pt x="256654" y="350517"/>
                        <a:pt x="245659" y="333334"/>
                        <a:pt x="245659" y="309309"/>
                      </a:cubicBezTo>
                      <a:cubicBezTo>
                        <a:pt x="245659" y="279238"/>
                        <a:pt x="264143" y="256487"/>
                        <a:pt x="295534" y="255532"/>
                      </a:cubicBezTo>
                      <a:lnTo>
                        <a:pt x="295534" y="248213"/>
                      </a:lnTo>
                      <a:cubicBezTo>
                        <a:pt x="295534" y="243599"/>
                        <a:pt x="297605" y="240417"/>
                        <a:pt x="302067" y="240417"/>
                      </a:cubicBezTo>
                      <a:close/>
                      <a:moveTo>
                        <a:pt x="302669" y="216368"/>
                      </a:moveTo>
                      <a:cubicBezTo>
                        <a:pt x="219179" y="216368"/>
                        <a:pt x="151304" y="284154"/>
                        <a:pt x="151304" y="367534"/>
                      </a:cubicBezTo>
                      <a:cubicBezTo>
                        <a:pt x="151304" y="450914"/>
                        <a:pt x="219179" y="518700"/>
                        <a:pt x="302669" y="518700"/>
                      </a:cubicBezTo>
                      <a:cubicBezTo>
                        <a:pt x="386159" y="518700"/>
                        <a:pt x="454034" y="450914"/>
                        <a:pt x="454034" y="367534"/>
                      </a:cubicBezTo>
                      <a:cubicBezTo>
                        <a:pt x="454034" y="284154"/>
                        <a:pt x="386159" y="216368"/>
                        <a:pt x="302669" y="216368"/>
                      </a:cubicBezTo>
                      <a:close/>
                      <a:moveTo>
                        <a:pt x="293746" y="102118"/>
                      </a:moveTo>
                      <a:cubicBezTo>
                        <a:pt x="298845" y="97663"/>
                        <a:pt x="306493" y="97663"/>
                        <a:pt x="311592" y="102118"/>
                      </a:cubicBezTo>
                      <a:lnTo>
                        <a:pt x="519041" y="280813"/>
                      </a:lnTo>
                      <a:cubicBezTo>
                        <a:pt x="522068" y="283359"/>
                        <a:pt x="523821" y="287178"/>
                        <a:pt x="523821" y="291156"/>
                      </a:cubicBezTo>
                      <a:lnTo>
                        <a:pt x="523821" y="549570"/>
                      </a:lnTo>
                      <a:cubicBezTo>
                        <a:pt x="523821" y="557208"/>
                        <a:pt x="517607" y="563254"/>
                        <a:pt x="510119" y="563254"/>
                      </a:cubicBezTo>
                      <a:lnTo>
                        <a:pt x="95220" y="563254"/>
                      </a:lnTo>
                      <a:cubicBezTo>
                        <a:pt x="87731" y="563254"/>
                        <a:pt x="81517" y="557208"/>
                        <a:pt x="81517" y="549570"/>
                      </a:cubicBezTo>
                      <a:lnTo>
                        <a:pt x="81517" y="291156"/>
                      </a:lnTo>
                      <a:cubicBezTo>
                        <a:pt x="81517" y="287178"/>
                        <a:pt x="83270" y="283359"/>
                        <a:pt x="86297" y="280813"/>
                      </a:cubicBezTo>
                      <a:close/>
                      <a:moveTo>
                        <a:pt x="302705" y="0"/>
                      </a:moveTo>
                      <a:cubicBezTo>
                        <a:pt x="309118" y="0"/>
                        <a:pt x="315532" y="2188"/>
                        <a:pt x="320710" y="6563"/>
                      </a:cubicBezTo>
                      <a:lnTo>
                        <a:pt x="595894" y="242992"/>
                      </a:lnTo>
                      <a:cubicBezTo>
                        <a:pt x="607366" y="252856"/>
                        <a:pt x="608641" y="270198"/>
                        <a:pt x="598762" y="281654"/>
                      </a:cubicBezTo>
                      <a:cubicBezTo>
                        <a:pt x="593344" y="288018"/>
                        <a:pt x="585696" y="291200"/>
                        <a:pt x="577888" y="291200"/>
                      </a:cubicBezTo>
                      <a:cubicBezTo>
                        <a:pt x="571514" y="291200"/>
                        <a:pt x="565141" y="289132"/>
                        <a:pt x="560042" y="284677"/>
                      </a:cubicBezTo>
                      <a:lnTo>
                        <a:pt x="302705" y="63682"/>
                      </a:lnTo>
                      <a:lnTo>
                        <a:pt x="45367" y="284677"/>
                      </a:lnTo>
                      <a:cubicBezTo>
                        <a:pt x="33895" y="294541"/>
                        <a:pt x="16526" y="293268"/>
                        <a:pt x="6647" y="281654"/>
                      </a:cubicBezTo>
                      <a:cubicBezTo>
                        <a:pt x="-3232" y="270198"/>
                        <a:pt x="-1957" y="252856"/>
                        <a:pt x="9515" y="242992"/>
                      </a:cubicBezTo>
                      <a:lnTo>
                        <a:pt x="284699" y="6563"/>
                      </a:lnTo>
                      <a:cubicBezTo>
                        <a:pt x="289878" y="2188"/>
                        <a:pt x="296291" y="0"/>
                        <a:pt x="30270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4" name="iṡļiḍe"/>
            <p:cNvSpPr/>
            <p:nvPr/>
          </p:nvSpPr>
          <p:spPr bwMode="auto">
            <a:xfrm>
              <a:off x="788367" y="4556370"/>
              <a:ext cx="338420" cy="356280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383476" y="3094638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83476" y="4169761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40526" y="1635569"/>
            <a:ext cx="5235481" cy="358686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176587" y="5386298"/>
            <a:ext cx="7724776" cy="87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</a:rPr>
              <a:t>• </a:t>
            </a:r>
            <a:r>
              <a:rPr lang="zh-CN" altLang="en-US" b="1" dirty="0">
                <a:solidFill>
                  <a:srgbClr val="000000"/>
                </a:solidFill>
              </a:rPr>
              <a:t>明确工作目标、服务内容、服务流程</a:t>
            </a:r>
            <a:r>
              <a:rPr lang="zh-CN" altLang="en-US" b="1" dirty="0" smtClean="0">
                <a:solidFill>
                  <a:srgbClr val="000000"/>
                </a:solidFill>
              </a:rPr>
              <a:t>、服务</a:t>
            </a:r>
            <a:r>
              <a:rPr lang="zh-CN" altLang="en-US" b="1" dirty="0">
                <a:solidFill>
                  <a:srgbClr val="000000"/>
                </a:solidFill>
              </a:rPr>
              <a:t>机构和职责</a:t>
            </a:r>
            <a:br>
              <a:rPr lang="zh-CN" altLang="en-US" b="1" dirty="0">
                <a:solidFill>
                  <a:srgbClr val="000000"/>
                </a:solidFill>
              </a:rPr>
            </a:br>
            <a:r>
              <a:rPr lang="en-US" altLang="zh-CN" b="1" dirty="0">
                <a:solidFill>
                  <a:srgbClr val="000000"/>
                </a:solidFill>
              </a:rPr>
              <a:t>• </a:t>
            </a:r>
            <a:r>
              <a:rPr lang="zh-CN" altLang="en-US" b="1" dirty="0">
                <a:solidFill>
                  <a:srgbClr val="000000"/>
                </a:solidFill>
              </a:rPr>
              <a:t>目的</a:t>
            </a:r>
            <a:r>
              <a:rPr lang="en-US" altLang="zh-CN" b="1" dirty="0">
                <a:solidFill>
                  <a:srgbClr val="000000"/>
                </a:solidFill>
              </a:rPr>
              <a:t>——</a:t>
            </a:r>
            <a:r>
              <a:rPr lang="zh-CN" altLang="en-US" b="1" dirty="0">
                <a:solidFill>
                  <a:srgbClr val="000000"/>
                </a:solidFill>
              </a:rPr>
              <a:t>改变传统地贫预防</a:t>
            </a:r>
            <a:r>
              <a:rPr lang="zh-CN" altLang="en-US" b="1" dirty="0" smtClean="0">
                <a:solidFill>
                  <a:srgbClr val="000000"/>
                </a:solidFill>
              </a:rPr>
              <a:t>模式构建</a:t>
            </a:r>
            <a:r>
              <a:rPr lang="zh-CN" altLang="en-US" b="1" dirty="0">
                <a:solidFill>
                  <a:srgbClr val="000000"/>
                </a:solidFill>
              </a:rPr>
              <a:t>地贫群体预防模式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65" y="995045"/>
            <a:ext cx="12168505" cy="695960"/>
          </a:xfrm>
        </p:spPr>
        <p:txBody>
          <a:bodyPr/>
          <a:lstStyle/>
          <a:p>
            <a:pPr algn="ctr"/>
            <a:r>
              <a:rPr lang="zh-CN" altLang="en-US" sz="2400" dirty="0" smtClean="0">
                <a:sym typeface="+mn-ea"/>
              </a:rPr>
              <a:t>地中海贫血防控试点项目技术服务规范明确检测突变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9190" y="1691640"/>
            <a:ext cx="3627755" cy="4586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2130" y="2614295"/>
            <a:ext cx="407352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/>
              <a:t>α-</a:t>
            </a:r>
            <a:r>
              <a:rPr lang="zh-CN" altLang="en-US" sz="2000" b="1"/>
              <a:t>地贫基因检测：</a:t>
            </a:r>
            <a:endParaRPr lang="zh-CN" altLang="en-US" sz="2000"/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000"/>
              <a:t>     三种缺失型</a:t>
            </a:r>
            <a:r>
              <a:rPr lang="en-US" altLang="zh-CN" sz="2000"/>
              <a:t>--</a:t>
            </a:r>
            <a:r>
              <a:rPr lang="en-US" altLang="zh-CN" sz="2000" baseline="30000"/>
              <a:t>SEA</a:t>
            </a:r>
            <a:r>
              <a:rPr lang="zh-CN" altLang="en-US" sz="2000"/>
              <a:t>、</a:t>
            </a:r>
            <a:r>
              <a:rPr lang="en-US" altLang="zh-CN" sz="2000"/>
              <a:t>-α</a:t>
            </a:r>
            <a:r>
              <a:rPr lang="en-US" altLang="zh-CN" sz="2000" baseline="30000"/>
              <a:t>3.7</a:t>
            </a:r>
            <a:r>
              <a:rPr lang="zh-CN" altLang="en-US" sz="2000"/>
              <a:t>、</a:t>
            </a:r>
            <a:r>
              <a:rPr lang="en-US" altLang="zh-CN" sz="2000"/>
              <a:t>-α</a:t>
            </a:r>
            <a:r>
              <a:rPr lang="en-US" altLang="zh-CN" sz="2000" baseline="30000"/>
              <a:t>4.2</a:t>
            </a:r>
            <a:endParaRPr lang="zh-CN" altLang="en-US" sz="2000"/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000">
                <a:sym typeface="+mn-ea"/>
              </a:rPr>
              <a:t>     三种非缺失型</a:t>
            </a:r>
            <a:r>
              <a:rPr lang="en-US" altLang="zh-CN" sz="2000">
                <a:sym typeface="+mn-ea"/>
              </a:rPr>
              <a:t>CS</a:t>
            </a:r>
            <a:r>
              <a:rPr lang="zh-CN" altLang="en-US" sz="2000">
                <a:sym typeface="+mn-ea"/>
              </a:rPr>
              <a:t>、</a:t>
            </a:r>
            <a:r>
              <a:rPr lang="en-US" altLang="zh-CN" sz="2000">
                <a:sym typeface="+mn-ea"/>
              </a:rPr>
              <a:t>QS</a:t>
            </a:r>
            <a:r>
              <a:rPr lang="zh-CN" altLang="en-US" sz="2000">
                <a:sym typeface="+mn-ea"/>
              </a:rPr>
              <a:t>、</a:t>
            </a:r>
            <a:r>
              <a:rPr lang="en-US" altLang="zh-CN" sz="2000">
                <a:sym typeface="+mn-ea"/>
              </a:rPr>
              <a:t>WS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>
                <a:sym typeface="+mn-ea"/>
              </a:rPr>
              <a:t>β-</a:t>
            </a:r>
            <a:r>
              <a:rPr lang="zh-CN" altLang="en-US" sz="2000" b="1">
                <a:sym typeface="+mn-ea"/>
              </a:rPr>
              <a:t>地贫基因检测：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/>
              <a:t>     </a:t>
            </a:r>
            <a:r>
              <a:rPr lang="en-US" altLang="zh-CN" sz="2000"/>
              <a:t>17</a:t>
            </a:r>
            <a:r>
              <a:rPr lang="zh-CN" altLang="en-US" sz="2000"/>
              <a:t>种非缺失型基因突变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2303" y="610458"/>
            <a:ext cx="3841473" cy="60313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914" y="2167116"/>
            <a:ext cx="6096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800" dirty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solidFill>
                  <a:srgbClr val="000066"/>
                </a:solidFill>
                <a:latin typeface="Wingdings" panose="05000000000000000000" pitchFamily="2" charset="2"/>
              </a:rPr>
              <a:t> </a:t>
            </a:r>
            <a:r>
              <a:rPr lang="en-US" altLang="zh-CN" sz="2800" b="1" dirty="0">
                <a:solidFill>
                  <a:srgbClr val="660066"/>
                </a:solidFill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个省（区、市）</a:t>
            </a:r>
            <a:b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solidFill>
                  <a:srgbClr val="000066"/>
                </a:solidFill>
                <a:latin typeface="Wingdings" panose="05000000000000000000" pitchFamily="2" charset="2"/>
              </a:rPr>
              <a:t> </a:t>
            </a:r>
            <a:r>
              <a:rPr lang="en-US" altLang="zh-CN" sz="2800" b="1" dirty="0">
                <a:solidFill>
                  <a:srgbClr val="660066"/>
                </a:solidFill>
                <a:latin typeface="Arial" panose="020B0604020202020204" pitchFamily="34" charset="0"/>
              </a:rPr>
              <a:t>35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个地市</a:t>
            </a:r>
            <a:b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solidFill>
                  <a:srgbClr val="000066"/>
                </a:solidFill>
                <a:latin typeface="Wingdings" panose="05000000000000000000" pitchFamily="2" charset="2"/>
              </a:rPr>
              <a:t> </a:t>
            </a:r>
            <a:r>
              <a:rPr lang="en-US" altLang="zh-CN" sz="2800" b="1" dirty="0">
                <a:solidFill>
                  <a:srgbClr val="660066"/>
                </a:solidFill>
                <a:latin typeface="Arial" panose="020B0604020202020204" pitchFamily="34" charset="0"/>
              </a:rPr>
              <a:t>126</a:t>
            </a:r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个试点县（市、区）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br>
              <a:rPr lang="zh-CN" altLang="en-US" dirty="0">
                <a:solidFill>
                  <a:srgbClr val="000000"/>
                </a:solidFill>
              </a:rPr>
            </a:b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8149" y="962073"/>
            <a:ext cx="6623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458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地贫防控项目目前实施区域</a:t>
            </a:r>
            <a:endParaRPr lang="en-US" altLang="zh-CN" sz="2400" b="1" dirty="0">
              <a:solidFill>
                <a:srgbClr val="00458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2730" y="2129832"/>
            <a:ext cx="8906187" cy="2729699"/>
            <a:chOff x="2031743" y="2117997"/>
            <a:chExt cx="8298938" cy="2543580"/>
          </a:xfrm>
        </p:grpSpPr>
        <p:cxnSp>
          <p:nvCxnSpPr>
            <p:cNvPr id="4" name="直接连接符 3"/>
            <p:cNvCxnSpPr>
              <a:stCxn id="5" idx="1"/>
              <a:endCxn id="5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</p:cxnSp>
        <p:sp>
          <p:nvSpPr>
            <p:cNvPr id="5" name="îṡlidé"/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1ïdè"/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Autofit/>
            </a:bodyPr>
            <a:lstStyle/>
            <a:p>
              <a:pPr algn="ctr"/>
              <a:r>
                <a:rPr lang="zh-CN" altLang="en-US" sz="7200" b="1" dirty="0">
                  <a:solidFill>
                    <a:srgbClr val="DD127B"/>
                  </a:solidFill>
                  <a:latin typeface="华文隶书" panose="02010800040101010101" charset="-122"/>
                  <a:ea typeface="华文隶书" panose="02010800040101010101" charset="-122"/>
                </a:rPr>
                <a:t>道</a:t>
              </a:r>
            </a:p>
          </p:txBody>
        </p:sp>
        <p:sp>
          <p:nvSpPr>
            <p:cNvPr id="7" name="ísḻïḋè"/>
            <p:cNvSpPr/>
            <p:nvPr/>
          </p:nvSpPr>
          <p:spPr bwMode="auto">
            <a:xfrm>
              <a:off x="4712736" y="2499209"/>
              <a:ext cx="455656" cy="455656"/>
            </a:xfrm>
            <a:prstGeom prst="ellipse">
              <a:avLst/>
            </a:prstGeom>
            <a:solidFill>
              <a:srgbClr val="01458E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none" lIns="90000" tIns="46800" rIns="90000" bIns="46800" anchor="ctr" anchorCtr="1" compatLnSpc="1">
              <a:normAutofit fontScale="85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8" name="ïṣḻiďé"/>
            <p:cNvSpPr/>
            <p:nvPr/>
          </p:nvSpPr>
          <p:spPr>
            <a:xfrm>
              <a:off x="5213392" y="2490674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rgbClr val="014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</a:rPr>
                <a:t>地中海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贫血简介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îš1íďé"/>
            <p:cNvSpPr/>
            <p:nvPr/>
          </p:nvSpPr>
          <p:spPr bwMode="auto">
            <a:xfrm>
              <a:off x="4712736" y="3758808"/>
              <a:ext cx="455656" cy="455656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bg1">
                  <a:alpha val="40000"/>
                </a:schemeClr>
              </a:solidFill>
              <a:round/>
            </a:ln>
          </p:spPr>
          <p:txBody>
            <a:bodyPr vert="horz" wrap="none" lIns="90000" tIns="46800" rIns="90000" bIns="46800" anchor="ctr" anchorCtr="1" compatLnSpc="1">
              <a:normAutofit fontScale="80000" lnSpcReduction="200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4" name="íśľîḍê"/>
            <p:cNvSpPr/>
            <p:nvPr/>
          </p:nvSpPr>
          <p:spPr>
            <a:xfrm>
              <a:off x="5213392" y="3758808"/>
              <a:ext cx="5117289" cy="453412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l"/>
              <a:r>
                <a:rPr lang="zh-CN" altLang="en-US" sz="1600" b="1" dirty="0" smtClean="0">
                  <a:solidFill>
                    <a:schemeClr val="bg1"/>
                  </a:solidFill>
                  <a:sym typeface="+mn-ea"/>
                </a:rPr>
                <a:t>地中海贫血基因检测产品应具备安全特点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0629" y="723233"/>
            <a:ext cx="5338838" cy="479034"/>
          </a:xfrm>
        </p:spPr>
        <p:txBody>
          <a:bodyPr>
            <a:noAutofit/>
          </a:bodyPr>
          <a:lstStyle/>
          <a:p>
            <a:r>
              <a:rPr lang="zh-CN" altLang="en-US" sz="2400" b="1" dirty="0">
                <a:solidFill>
                  <a:srgbClr val="00458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地贫出生缺陷群体干预工作实施方案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35147" y="963669"/>
            <a:ext cx="10581082" cy="5640462"/>
            <a:chOff x="1598426" y="381445"/>
            <a:chExt cx="9620318" cy="6110550"/>
          </a:xfrm>
        </p:grpSpPr>
        <p:grpSp>
          <p:nvGrpSpPr>
            <p:cNvPr id="62" name="组合 61"/>
            <p:cNvGrpSpPr/>
            <p:nvPr/>
          </p:nvGrpSpPr>
          <p:grpSpPr>
            <a:xfrm>
              <a:off x="1598426" y="381445"/>
              <a:ext cx="9620318" cy="6110550"/>
              <a:chOff x="1598426" y="381445"/>
              <a:chExt cx="9620318" cy="6110550"/>
            </a:xfrm>
          </p:grpSpPr>
          <p:grpSp>
            <p:nvGrpSpPr>
              <p:cNvPr id="63" name="Group 164"/>
              <p:cNvGrpSpPr/>
              <p:nvPr/>
            </p:nvGrpSpPr>
            <p:grpSpPr bwMode="auto">
              <a:xfrm>
                <a:off x="1598426" y="381445"/>
                <a:ext cx="9620318" cy="6110550"/>
                <a:chOff x="1924" y="388"/>
                <a:chExt cx="13477" cy="8558"/>
              </a:xfrm>
            </p:grpSpPr>
            <p:sp>
              <p:nvSpPr>
                <p:cNvPr id="65" name="Text Box 165"/>
                <p:cNvSpPr txBox="1">
                  <a:spLocks noChangeArrowheads="1"/>
                </p:cNvSpPr>
                <p:nvPr/>
              </p:nvSpPr>
              <p:spPr bwMode="auto">
                <a:xfrm>
                  <a:off x="6912" y="388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新婚、计划怀孕或孕期夫妻双方</a:t>
                  </a:r>
                </a:p>
              </p:txBody>
            </p:sp>
            <p:sp>
              <p:nvSpPr>
                <p:cNvPr id="66" name="Text Box 166"/>
                <p:cNvSpPr txBox="1">
                  <a:spLocks noChangeArrowheads="1"/>
                </p:cNvSpPr>
                <p:nvPr/>
              </p:nvSpPr>
              <p:spPr bwMode="auto">
                <a:xfrm>
                  <a:off x="6912" y="992"/>
                  <a:ext cx="3780" cy="386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健康教育</a:t>
                  </a:r>
                </a:p>
              </p:txBody>
            </p:sp>
            <p:sp>
              <p:nvSpPr>
                <p:cNvPr id="67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6912" y="1534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知情同意、信息采集</a:t>
                  </a:r>
                </a:p>
              </p:txBody>
            </p:sp>
            <p:sp>
              <p:nvSpPr>
                <p:cNvPr id="68" name="Text Box 168"/>
                <p:cNvSpPr txBox="1">
                  <a:spLocks noChangeArrowheads="1"/>
                </p:cNvSpPr>
                <p:nvPr/>
              </p:nvSpPr>
              <p:spPr bwMode="auto">
                <a:xfrm>
                  <a:off x="6912" y="2158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血常规检查</a:t>
                  </a:r>
                </a:p>
              </p:txBody>
            </p:sp>
            <p:sp>
              <p:nvSpPr>
                <p:cNvPr id="69" name="Text Box 169"/>
                <p:cNvSpPr txBox="1">
                  <a:spLocks noChangeArrowheads="1"/>
                </p:cNvSpPr>
                <p:nvPr/>
              </p:nvSpPr>
              <p:spPr bwMode="auto">
                <a:xfrm>
                  <a:off x="6214" y="2693"/>
                  <a:ext cx="5120" cy="53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一方</a:t>
                  </a:r>
                  <a:r>
                    <a:rPr lang="en-US" altLang="zh-CN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MCV&lt;80fl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或</a:t>
                  </a:r>
                  <a:r>
                    <a:rPr lang="en-US" altLang="zh-CN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MCH&lt;27pg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或</a:t>
                  </a:r>
                  <a:r>
                    <a:rPr lang="en-US" altLang="zh-CN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MCV&lt;80fl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和</a:t>
                  </a:r>
                  <a:r>
                    <a:rPr lang="en-US" altLang="zh-CN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MCH&lt;27pg</a:t>
                  </a:r>
                </a:p>
                <a:p>
                  <a:pPr algn="ctr"/>
                  <a:endParaRPr lang="en-US" altLang="zh-CN" sz="1200" b="1" dirty="0">
                    <a:solidFill>
                      <a:srgbClr val="DD137B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0" name="Text Box 170"/>
                <p:cNvSpPr txBox="1">
                  <a:spLocks noChangeArrowheads="1"/>
                </p:cNvSpPr>
                <p:nvPr/>
              </p:nvSpPr>
              <p:spPr bwMode="auto">
                <a:xfrm>
                  <a:off x="6912" y="3474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血红蛋白分析</a:t>
                  </a:r>
                </a:p>
              </p:txBody>
            </p:sp>
            <p:sp>
              <p:nvSpPr>
                <p:cNvPr id="71" name="Text Box 171"/>
                <p:cNvSpPr txBox="1">
                  <a:spLocks noChangeArrowheads="1"/>
                </p:cNvSpPr>
                <p:nvPr/>
              </p:nvSpPr>
              <p:spPr bwMode="auto">
                <a:xfrm>
                  <a:off x="3321" y="4089"/>
                  <a:ext cx="4281" cy="467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HbA</a:t>
                  </a:r>
                  <a:r>
                    <a:rPr lang="en-US" altLang="zh-CN" sz="1200" b="1" baseline="-25000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2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降低、出现异常血红蛋白区带</a:t>
                  </a:r>
                </a:p>
              </p:txBody>
            </p:sp>
            <p:sp>
              <p:nvSpPr>
                <p:cNvPr id="72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7824" y="4089"/>
                  <a:ext cx="1556" cy="467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 smtClean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HbF</a:t>
                  </a:r>
                  <a:r>
                    <a:rPr lang="zh-CN" altLang="en-US" sz="1200" b="1" smtClean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升高</a:t>
                  </a:r>
                  <a:endParaRPr lang="zh-CN" altLang="en-US" sz="1200" b="1" dirty="0" smtClean="0">
                    <a:solidFill>
                      <a:srgbClr val="DD137B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3" name="Text Box 173"/>
                <p:cNvSpPr txBox="1">
                  <a:spLocks noChangeArrowheads="1"/>
                </p:cNvSpPr>
                <p:nvPr/>
              </p:nvSpPr>
              <p:spPr bwMode="auto">
                <a:xfrm>
                  <a:off x="9456" y="4101"/>
                  <a:ext cx="1459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HbA</a:t>
                  </a:r>
                  <a:r>
                    <a:rPr lang="en-US" altLang="zh-CN" sz="1200" b="1" baseline="-2500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2</a:t>
                  </a:r>
                  <a:r>
                    <a:rPr lang="zh-CN" altLang="en-US" sz="1200" b="1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升高</a:t>
                  </a:r>
                  <a:endParaRPr lang="zh-CN" altLang="en-US" sz="12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endParaRPr>
                </a:p>
                <a:p>
                  <a:pPr algn="ctr"/>
                  <a:endParaRPr lang="zh-CN" altLang="zh-CN" sz="1200" b="1">
                    <a:latin typeface="Times New Roman" panose="02020603050405020304" pitchFamily="18" charset="0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74" name="Text Box 174"/>
                <p:cNvSpPr txBox="1">
                  <a:spLocks noChangeArrowheads="1"/>
                </p:cNvSpPr>
                <p:nvPr/>
              </p:nvSpPr>
              <p:spPr bwMode="auto">
                <a:xfrm>
                  <a:off x="4574" y="4665"/>
                  <a:ext cx="2283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地贫基因检测</a:t>
                  </a:r>
                </a:p>
              </p:txBody>
            </p:sp>
            <p:sp>
              <p:nvSpPr>
                <p:cNvPr id="75" name="Text Box 175"/>
                <p:cNvSpPr txBox="1">
                  <a:spLocks noChangeArrowheads="1"/>
                </p:cNvSpPr>
                <p:nvPr/>
              </p:nvSpPr>
              <p:spPr bwMode="auto">
                <a:xfrm>
                  <a:off x="7424" y="4684"/>
                  <a:ext cx="2307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 dirty="0" smtClean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β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地贫基因检测</a:t>
                  </a:r>
                </a:p>
              </p:txBody>
            </p:sp>
            <p:sp>
              <p:nvSpPr>
                <p:cNvPr id="76" name="Text Box 176"/>
                <p:cNvSpPr txBox="1">
                  <a:spLocks noChangeArrowheads="1"/>
                </p:cNvSpPr>
                <p:nvPr/>
              </p:nvSpPr>
              <p:spPr bwMode="auto">
                <a:xfrm>
                  <a:off x="9987" y="4698"/>
                  <a:ext cx="2283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 dirty="0" err="1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α+β</a:t>
                  </a:r>
                  <a:r>
                    <a:rPr lang="zh-CN" altLang="en-US" sz="1200" b="1" dirty="0" smtClean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</a:t>
                  </a:r>
                  <a:r>
                    <a:rPr lang="zh-CN" altLang="en-US" sz="1200" b="1" dirty="0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贫基因检测</a:t>
                  </a:r>
                </a:p>
              </p:txBody>
            </p:sp>
            <p:sp>
              <p:nvSpPr>
                <p:cNvPr id="77" name="Text Box 177"/>
                <p:cNvSpPr txBox="1">
                  <a:spLocks noChangeArrowheads="1"/>
                </p:cNvSpPr>
                <p:nvPr/>
              </p:nvSpPr>
              <p:spPr bwMode="auto">
                <a:xfrm>
                  <a:off x="2220" y="5475"/>
                  <a:ext cx="2073" cy="80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生育过重型或中间型地贫的夫妇</a:t>
                  </a:r>
                </a:p>
              </p:txBody>
            </p:sp>
            <p:sp>
              <p:nvSpPr>
                <p:cNvPr id="78" name="Text Box 178"/>
                <p:cNvSpPr txBox="1">
                  <a:spLocks noChangeArrowheads="1"/>
                </p:cNvSpPr>
                <p:nvPr/>
              </p:nvSpPr>
              <p:spPr bwMode="auto">
                <a:xfrm>
                  <a:off x="4447" y="5475"/>
                  <a:ext cx="2087" cy="82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夫妻双方均为同一型地贫基因携带者</a:t>
                  </a:r>
                </a:p>
              </p:txBody>
            </p:sp>
            <p:sp>
              <p:nvSpPr>
                <p:cNvPr id="79" name="Text Box 179"/>
                <p:cNvSpPr txBox="1">
                  <a:spLocks noChangeArrowheads="1"/>
                </p:cNvSpPr>
                <p:nvPr/>
              </p:nvSpPr>
              <p:spPr bwMode="auto">
                <a:xfrm>
                  <a:off x="6699" y="5475"/>
                  <a:ext cx="3508" cy="916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夫妻一方为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β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地贫基因复合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地贫基因携带者，另一方为任何一型地贫基因携带者</a:t>
                  </a:r>
                </a:p>
              </p:txBody>
            </p:sp>
            <p:sp>
              <p:nvSpPr>
                <p:cNvPr id="80" name="Text Box 180"/>
                <p:cNvSpPr txBox="1">
                  <a:spLocks noChangeArrowheads="1"/>
                </p:cNvSpPr>
                <p:nvPr/>
              </p:nvSpPr>
              <p:spPr bwMode="auto">
                <a:xfrm>
                  <a:off x="10545" y="5475"/>
                  <a:ext cx="3344" cy="78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夫妻双方均为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β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地贫基因复合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地贫基因携带者</a:t>
                  </a:r>
                </a:p>
              </p:txBody>
            </p:sp>
            <p:sp>
              <p:nvSpPr>
                <p:cNvPr id="81" name="Text Box 181"/>
                <p:cNvSpPr txBox="1">
                  <a:spLocks noChangeArrowheads="1"/>
                </p:cNvSpPr>
                <p:nvPr/>
              </p:nvSpPr>
              <p:spPr bwMode="auto">
                <a:xfrm>
                  <a:off x="6372" y="6725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solidFill>
                        <a:srgbClr val="DD137B"/>
                      </a:solidFill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产前诊断</a:t>
                  </a:r>
                </a:p>
              </p:txBody>
            </p:sp>
            <p:sp>
              <p:nvSpPr>
                <p:cNvPr id="82" name="Text Box 182"/>
                <p:cNvSpPr txBox="1">
                  <a:spLocks noChangeArrowheads="1"/>
                </p:cNvSpPr>
                <p:nvPr/>
              </p:nvSpPr>
              <p:spPr bwMode="auto">
                <a:xfrm>
                  <a:off x="2320" y="7484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重型</a:t>
                  </a:r>
                  <a:r>
                    <a:rPr lang="en-US" altLang="zh-CN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</a:t>
                  </a:r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地贫或重型</a:t>
                  </a:r>
                  <a:r>
                    <a:rPr lang="en-US" altLang="zh-CN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β</a:t>
                  </a:r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</a:t>
                  </a:r>
                </a:p>
              </p:txBody>
            </p:sp>
            <p:sp>
              <p:nvSpPr>
                <p:cNvPr id="83" name="Text Box 183"/>
                <p:cNvSpPr txBox="1">
                  <a:spLocks noChangeArrowheads="1"/>
                </p:cNvSpPr>
                <p:nvPr/>
              </p:nvSpPr>
              <p:spPr bwMode="auto">
                <a:xfrm>
                  <a:off x="6323" y="7484"/>
                  <a:ext cx="4103" cy="47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静止型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地贫或轻型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α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地贫及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β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</a:t>
                  </a:r>
                </a:p>
              </p:txBody>
            </p:sp>
            <p:sp>
              <p:nvSpPr>
                <p:cNvPr id="84" name="Text Box 184"/>
                <p:cNvSpPr txBox="1">
                  <a:spLocks noChangeArrowheads="1"/>
                </p:cNvSpPr>
                <p:nvPr/>
              </p:nvSpPr>
              <p:spPr bwMode="auto">
                <a:xfrm>
                  <a:off x="10649" y="7460"/>
                  <a:ext cx="3780" cy="46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Hb H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病或中间型</a:t>
                  </a:r>
                  <a:r>
                    <a:rPr lang="en-US" altLang="zh-CN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β</a:t>
                  </a:r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地贫</a:t>
                  </a:r>
                </a:p>
                <a:p>
                  <a:pPr algn="ctr"/>
                  <a:endParaRPr lang="zh-CN" altLang="zh-CN" sz="1200" b="1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+mn-ea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85" name="Text Box 185"/>
                <p:cNvSpPr txBox="1">
                  <a:spLocks noChangeArrowheads="1"/>
                </p:cNvSpPr>
                <p:nvPr/>
              </p:nvSpPr>
              <p:spPr bwMode="auto">
                <a:xfrm>
                  <a:off x="6323" y="8217"/>
                  <a:ext cx="4103" cy="39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继续妊娠</a:t>
                  </a:r>
                </a:p>
              </p:txBody>
            </p:sp>
            <p:sp>
              <p:nvSpPr>
                <p:cNvPr id="86" name="Text Box 186"/>
                <p:cNvSpPr txBox="1">
                  <a:spLocks noChangeArrowheads="1"/>
                </p:cNvSpPr>
                <p:nvPr/>
              </p:nvSpPr>
              <p:spPr bwMode="auto">
                <a:xfrm>
                  <a:off x="1924" y="8214"/>
                  <a:ext cx="4176" cy="51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经遗传咨询，当事人知情同意后采取干预措施</a:t>
                  </a:r>
                </a:p>
              </p:txBody>
            </p:sp>
            <p:sp>
              <p:nvSpPr>
                <p:cNvPr id="87" name="Text Box 187"/>
                <p:cNvSpPr txBox="1">
                  <a:spLocks noChangeArrowheads="1"/>
                </p:cNvSpPr>
                <p:nvPr/>
              </p:nvSpPr>
              <p:spPr bwMode="auto">
                <a:xfrm>
                  <a:off x="10727" y="8214"/>
                  <a:ext cx="4674" cy="73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1200" b="1" dirty="0">
                      <a:latin typeface="Times New Roman" panose="02020603050405020304" pitchFamily="18" charset="0"/>
                      <a:ea typeface="微软雅黑" panose="020B0503020204020204" pitchFamily="34" charset="-122"/>
                      <a:cs typeface="+mn-ea"/>
                      <a:sym typeface="Times New Roman" panose="02020603050405020304" pitchFamily="18" charset="0"/>
                    </a:rPr>
                    <a:t>经遗传咨询，由当事人在充分知情的基础上自主选择决定</a:t>
                  </a:r>
                </a:p>
              </p:txBody>
            </p:sp>
            <p:cxnSp>
              <p:nvCxnSpPr>
                <p:cNvPr id="88" name="AutoShape 189"/>
                <p:cNvCxnSpPr>
                  <a:cxnSpLocks noChangeShapeType="1"/>
                </p:cNvCxnSpPr>
                <p:nvPr/>
              </p:nvCxnSpPr>
              <p:spPr bwMode="auto">
                <a:xfrm>
                  <a:off x="2620" y="1755"/>
                  <a:ext cx="0" cy="362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89" name="AutoShape 190"/>
                <p:cNvCxnSpPr>
                  <a:cxnSpLocks noChangeShapeType="1"/>
                </p:cNvCxnSpPr>
                <p:nvPr/>
              </p:nvCxnSpPr>
              <p:spPr bwMode="auto">
                <a:xfrm>
                  <a:off x="8735" y="856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0" name="AutoShape 191"/>
                <p:cNvCxnSpPr>
                  <a:cxnSpLocks noChangeShapeType="1"/>
                </p:cNvCxnSpPr>
                <p:nvPr/>
              </p:nvCxnSpPr>
              <p:spPr bwMode="auto">
                <a:xfrm>
                  <a:off x="8751" y="1372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1" name="AutoShape 192"/>
                <p:cNvCxnSpPr>
                  <a:cxnSpLocks noChangeShapeType="1"/>
                </p:cNvCxnSpPr>
                <p:nvPr/>
              </p:nvCxnSpPr>
              <p:spPr bwMode="auto">
                <a:xfrm>
                  <a:off x="8765" y="2016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2" name="AutoShape 193"/>
                <p:cNvCxnSpPr>
                  <a:cxnSpLocks noChangeShapeType="1"/>
                </p:cNvCxnSpPr>
                <p:nvPr/>
              </p:nvCxnSpPr>
              <p:spPr bwMode="auto">
                <a:xfrm>
                  <a:off x="8807" y="2618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4" name="AutoShape 195"/>
                <p:cNvCxnSpPr>
                  <a:cxnSpLocks noChangeShapeType="1"/>
                </p:cNvCxnSpPr>
                <p:nvPr/>
              </p:nvCxnSpPr>
              <p:spPr bwMode="auto">
                <a:xfrm>
                  <a:off x="10083" y="3952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5" name="AutoShape 196"/>
                <p:cNvCxnSpPr>
                  <a:cxnSpLocks noChangeShapeType="1"/>
                </p:cNvCxnSpPr>
                <p:nvPr/>
              </p:nvCxnSpPr>
              <p:spPr bwMode="auto">
                <a:xfrm>
                  <a:off x="8654" y="3947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6" name="AutoShape 197"/>
                <p:cNvCxnSpPr>
                  <a:cxnSpLocks noChangeShapeType="1"/>
                </p:cNvCxnSpPr>
                <p:nvPr/>
              </p:nvCxnSpPr>
              <p:spPr bwMode="auto">
                <a:xfrm>
                  <a:off x="7118" y="3947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7" name="AutoShape 198"/>
                <p:cNvCxnSpPr>
                  <a:cxnSpLocks noChangeShapeType="1"/>
                </p:cNvCxnSpPr>
                <p:nvPr/>
              </p:nvCxnSpPr>
              <p:spPr bwMode="auto">
                <a:xfrm>
                  <a:off x="10323" y="4570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8" name="AutoShape 199"/>
                <p:cNvCxnSpPr>
                  <a:cxnSpLocks noChangeShapeType="1"/>
                </p:cNvCxnSpPr>
                <p:nvPr/>
              </p:nvCxnSpPr>
              <p:spPr bwMode="auto">
                <a:xfrm>
                  <a:off x="8612" y="4556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99" name="AutoShape 200"/>
                <p:cNvCxnSpPr>
                  <a:cxnSpLocks noChangeShapeType="1"/>
                </p:cNvCxnSpPr>
                <p:nvPr/>
              </p:nvCxnSpPr>
              <p:spPr bwMode="auto">
                <a:xfrm>
                  <a:off x="5746" y="4556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00" name="AutoShape 201"/>
                <p:cNvCxnSpPr>
                  <a:cxnSpLocks noChangeShapeType="1"/>
                </p:cNvCxnSpPr>
                <p:nvPr/>
              </p:nvCxnSpPr>
              <p:spPr bwMode="auto">
                <a:xfrm>
                  <a:off x="5529" y="5147"/>
                  <a:ext cx="0" cy="19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01" name="AutoShape 202"/>
                <p:cNvCxnSpPr>
                  <a:cxnSpLocks noChangeShapeType="1"/>
                </p:cNvCxnSpPr>
                <p:nvPr/>
              </p:nvCxnSpPr>
              <p:spPr bwMode="auto">
                <a:xfrm>
                  <a:off x="8612" y="5147"/>
                  <a:ext cx="0" cy="19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02" name="AutoShape 203"/>
                <p:cNvCxnSpPr>
                  <a:cxnSpLocks noChangeShapeType="1"/>
                </p:cNvCxnSpPr>
                <p:nvPr/>
              </p:nvCxnSpPr>
              <p:spPr bwMode="auto">
                <a:xfrm>
                  <a:off x="11167" y="5161"/>
                  <a:ext cx="0" cy="192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03" name="AutoShape 204"/>
                <p:cNvCxnSpPr>
                  <a:cxnSpLocks noChangeShapeType="1"/>
                </p:cNvCxnSpPr>
                <p:nvPr/>
              </p:nvCxnSpPr>
              <p:spPr bwMode="auto">
                <a:xfrm>
                  <a:off x="5515" y="5339"/>
                  <a:ext cx="56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04" name="AutoShape 205"/>
                <p:cNvCxnSpPr>
                  <a:cxnSpLocks noChangeShapeType="1"/>
                </p:cNvCxnSpPr>
                <p:nvPr/>
              </p:nvCxnSpPr>
              <p:spPr bwMode="auto">
                <a:xfrm>
                  <a:off x="5986" y="5333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05" name="AutoShape 206"/>
                <p:cNvCxnSpPr>
                  <a:cxnSpLocks noChangeShapeType="1"/>
                </p:cNvCxnSpPr>
                <p:nvPr/>
              </p:nvCxnSpPr>
              <p:spPr bwMode="auto">
                <a:xfrm>
                  <a:off x="8612" y="5347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06" name="AutoShape 207"/>
                <p:cNvCxnSpPr>
                  <a:cxnSpLocks noChangeShapeType="1"/>
                </p:cNvCxnSpPr>
                <p:nvPr/>
              </p:nvCxnSpPr>
              <p:spPr bwMode="auto">
                <a:xfrm>
                  <a:off x="10831" y="5347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07" name="AutoShape 208"/>
                <p:cNvCxnSpPr>
                  <a:cxnSpLocks noChangeShapeType="1"/>
                </p:cNvCxnSpPr>
                <p:nvPr/>
              </p:nvCxnSpPr>
              <p:spPr bwMode="auto">
                <a:xfrm>
                  <a:off x="3165" y="6627"/>
                  <a:ext cx="8980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08" name="AutoShape 209"/>
                <p:cNvCxnSpPr>
                  <a:cxnSpLocks noChangeShapeType="1"/>
                </p:cNvCxnSpPr>
                <p:nvPr/>
              </p:nvCxnSpPr>
              <p:spPr bwMode="auto">
                <a:xfrm>
                  <a:off x="3405" y="7329"/>
                  <a:ext cx="8980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09" name="AutoShape 210"/>
                <p:cNvCxnSpPr>
                  <a:cxnSpLocks noChangeShapeType="1"/>
                </p:cNvCxnSpPr>
                <p:nvPr/>
              </p:nvCxnSpPr>
              <p:spPr bwMode="auto">
                <a:xfrm>
                  <a:off x="8165" y="6611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10" name="AutoShape 211"/>
                <p:cNvCxnSpPr>
                  <a:cxnSpLocks noChangeShapeType="1"/>
                </p:cNvCxnSpPr>
                <p:nvPr/>
              </p:nvCxnSpPr>
              <p:spPr bwMode="auto">
                <a:xfrm>
                  <a:off x="3165" y="6338"/>
                  <a:ext cx="0" cy="27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11" name="AutoShape 212"/>
                <p:cNvCxnSpPr>
                  <a:cxnSpLocks noChangeShapeType="1"/>
                </p:cNvCxnSpPr>
                <p:nvPr/>
              </p:nvCxnSpPr>
              <p:spPr bwMode="auto">
                <a:xfrm>
                  <a:off x="5534" y="6277"/>
                  <a:ext cx="0" cy="334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12" name="AutoShape 213"/>
                <p:cNvCxnSpPr>
                  <a:cxnSpLocks noChangeShapeType="1"/>
                </p:cNvCxnSpPr>
                <p:nvPr/>
              </p:nvCxnSpPr>
              <p:spPr bwMode="auto">
                <a:xfrm>
                  <a:off x="8165" y="6298"/>
                  <a:ext cx="0" cy="301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13" name="AutoShape 214"/>
                <p:cNvCxnSpPr>
                  <a:cxnSpLocks noChangeShapeType="1"/>
                </p:cNvCxnSpPr>
                <p:nvPr/>
              </p:nvCxnSpPr>
              <p:spPr bwMode="auto">
                <a:xfrm>
                  <a:off x="12145" y="6298"/>
                  <a:ext cx="0" cy="315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14" name="AutoShape 215"/>
                <p:cNvCxnSpPr>
                  <a:cxnSpLocks noChangeShapeType="1"/>
                </p:cNvCxnSpPr>
                <p:nvPr/>
              </p:nvCxnSpPr>
              <p:spPr bwMode="auto">
                <a:xfrm>
                  <a:off x="12371" y="7321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15" name="AutoShape 216"/>
                <p:cNvCxnSpPr>
                  <a:cxnSpLocks noChangeShapeType="1"/>
                </p:cNvCxnSpPr>
                <p:nvPr/>
              </p:nvCxnSpPr>
              <p:spPr bwMode="auto">
                <a:xfrm>
                  <a:off x="8223" y="7321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16" name="AutoShape 217"/>
                <p:cNvCxnSpPr>
                  <a:cxnSpLocks noChangeShapeType="1"/>
                </p:cNvCxnSpPr>
                <p:nvPr/>
              </p:nvCxnSpPr>
              <p:spPr bwMode="auto">
                <a:xfrm>
                  <a:off x="3405" y="7326"/>
                  <a:ext cx="0" cy="156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17" name="AutoShape 218"/>
                <p:cNvCxnSpPr>
                  <a:cxnSpLocks noChangeShapeType="1"/>
                </p:cNvCxnSpPr>
                <p:nvPr/>
              </p:nvCxnSpPr>
              <p:spPr bwMode="auto">
                <a:xfrm>
                  <a:off x="8223" y="7193"/>
                  <a:ext cx="0" cy="128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</p:cxnSp>
            <p:cxnSp>
              <p:nvCxnSpPr>
                <p:cNvPr id="118" name="AutoShape 219"/>
                <p:cNvCxnSpPr>
                  <a:cxnSpLocks noChangeShapeType="1"/>
                </p:cNvCxnSpPr>
                <p:nvPr/>
              </p:nvCxnSpPr>
              <p:spPr bwMode="auto">
                <a:xfrm>
                  <a:off x="4447" y="7942"/>
                  <a:ext cx="0" cy="28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19" name="AutoShape 220"/>
                <p:cNvCxnSpPr>
                  <a:cxnSpLocks noChangeShapeType="1"/>
                </p:cNvCxnSpPr>
                <p:nvPr/>
              </p:nvCxnSpPr>
              <p:spPr bwMode="auto">
                <a:xfrm>
                  <a:off x="8341" y="7952"/>
                  <a:ext cx="0" cy="28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  <p:cxnSp>
              <p:nvCxnSpPr>
                <p:cNvPr id="120" name="AutoShape 221"/>
                <p:cNvCxnSpPr>
                  <a:cxnSpLocks noChangeShapeType="1"/>
                </p:cNvCxnSpPr>
                <p:nvPr/>
              </p:nvCxnSpPr>
              <p:spPr bwMode="auto">
                <a:xfrm>
                  <a:off x="12457" y="7925"/>
                  <a:ext cx="0" cy="289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tailEnd type="triangle" w="med" len="med"/>
                </a:ln>
              </p:spPr>
            </p:cxnSp>
          </p:grpSp>
          <p:cxnSp>
            <p:nvCxnSpPr>
              <p:cNvPr id="64" name="直接连接符 63"/>
              <p:cNvCxnSpPr/>
              <p:nvPr/>
            </p:nvCxnSpPr>
            <p:spPr>
              <a:xfrm>
                <a:off x="2095472" y="1357298"/>
                <a:ext cx="3000396" cy="158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1" name="直接连接符 120"/>
            <p:cNvCxnSpPr/>
            <p:nvPr/>
          </p:nvCxnSpPr>
          <p:spPr>
            <a:xfrm flipV="1">
              <a:off x="6481753" y="2481943"/>
              <a:ext cx="2020979" cy="1584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AutoShape 189"/>
            <p:cNvCxnSpPr>
              <a:cxnSpLocks noChangeShapeType="1"/>
            </p:cNvCxnSpPr>
            <p:nvPr/>
          </p:nvCxnSpPr>
          <p:spPr bwMode="auto">
            <a:xfrm>
              <a:off x="8489152" y="2489935"/>
              <a:ext cx="0" cy="95938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  <p:cxnSp>
          <p:nvCxnSpPr>
            <p:cNvPr id="130" name="AutoShape 189"/>
            <p:cNvCxnSpPr>
              <a:cxnSpLocks noChangeShapeType="1"/>
            </p:cNvCxnSpPr>
            <p:nvPr/>
          </p:nvCxnSpPr>
          <p:spPr bwMode="auto">
            <a:xfrm flipH="1">
              <a:off x="6481753" y="2386719"/>
              <a:ext cx="2520" cy="21637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tailEnd type="triangl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cs typeface="+mn-cs"/>
              </a:rPr>
              <a:t>地贫对患者及家庭影响大</a:t>
            </a:r>
            <a:endParaRPr lang="zh-CN" altLang="en-US" sz="2400" dirty="0"/>
          </a:p>
        </p:txBody>
      </p:sp>
      <p:grpSp>
        <p:nvGrpSpPr>
          <p:cNvPr id="29" name="组合 28"/>
          <p:cNvGrpSpPr/>
          <p:nvPr/>
        </p:nvGrpSpPr>
        <p:grpSpPr>
          <a:xfrm>
            <a:off x="120" y="1880235"/>
            <a:ext cx="11696580" cy="4151773"/>
            <a:chOff x="0" y="3189"/>
            <a:chExt cx="18420" cy="6565"/>
          </a:xfrm>
        </p:grpSpPr>
        <p:grpSp>
          <p:nvGrpSpPr>
            <p:cNvPr id="26" name="组合 25"/>
            <p:cNvGrpSpPr/>
            <p:nvPr/>
          </p:nvGrpSpPr>
          <p:grpSpPr>
            <a:xfrm>
              <a:off x="0" y="3189"/>
              <a:ext cx="18420" cy="6371"/>
              <a:chOff x="0" y="3189"/>
              <a:chExt cx="18420" cy="6371"/>
            </a:xfrm>
          </p:grpSpPr>
          <p:grpSp>
            <p:nvGrpSpPr>
              <p:cNvPr id="3" name="1c1d3066-1a92-478c-9779-bc72f7c268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    <p:cNvGrpSpPr>
                <a:grpSpLocks noChangeAspect="1"/>
              </p:cNvGrpSpPr>
              <p:nvPr>
                <p:custDataLst>
                  <p:tags r:id="rId1"/>
                </p:custDataLst>
              </p:nvPr>
            </p:nvGrpSpPr>
            <p:grpSpPr>
              <a:xfrm>
                <a:off x="0" y="3189"/>
                <a:ext cx="17808" cy="6371"/>
                <a:chOff x="-7200" y="2024844"/>
                <a:chExt cx="11308067" cy="4045874"/>
              </a:xfrm>
            </p:grpSpPr>
            <p:sp>
              <p:nvSpPr>
                <p:cNvPr id="4" name="i$lïḑê"/>
                <p:cNvSpPr/>
                <p:nvPr/>
              </p:nvSpPr>
              <p:spPr bwMode="auto">
                <a:xfrm>
                  <a:off x="4439816" y="2024844"/>
                  <a:ext cx="1586697" cy="1586696"/>
                </a:xfrm>
                <a:custGeom>
                  <a:avLst/>
                  <a:gdLst>
                    <a:gd name="T0" fmla="*/ 2839 w 2839"/>
                    <a:gd name="T1" fmla="*/ 0 h 2837"/>
                    <a:gd name="T2" fmla="*/ 2766 w 2839"/>
                    <a:gd name="T3" fmla="*/ 3 h 2837"/>
                    <a:gd name="T4" fmla="*/ 2622 w 2839"/>
                    <a:gd name="T5" fmla="*/ 13 h 2837"/>
                    <a:gd name="T6" fmla="*/ 2481 w 2839"/>
                    <a:gd name="T7" fmla="*/ 30 h 2837"/>
                    <a:gd name="T8" fmla="*/ 2342 w 2839"/>
                    <a:gd name="T9" fmla="*/ 54 h 2837"/>
                    <a:gd name="T10" fmla="*/ 2205 w 2839"/>
                    <a:gd name="T11" fmla="*/ 85 h 2837"/>
                    <a:gd name="T12" fmla="*/ 2070 w 2839"/>
                    <a:gd name="T13" fmla="*/ 122 h 2837"/>
                    <a:gd name="T14" fmla="*/ 1938 w 2839"/>
                    <a:gd name="T15" fmla="*/ 165 h 2837"/>
                    <a:gd name="T16" fmla="*/ 1809 w 2839"/>
                    <a:gd name="T17" fmla="*/ 215 h 2837"/>
                    <a:gd name="T18" fmla="*/ 1684 w 2839"/>
                    <a:gd name="T19" fmla="*/ 269 h 2837"/>
                    <a:gd name="T20" fmla="*/ 1561 w 2839"/>
                    <a:gd name="T21" fmla="*/ 330 h 2837"/>
                    <a:gd name="T22" fmla="*/ 1441 w 2839"/>
                    <a:gd name="T23" fmla="*/ 397 h 2837"/>
                    <a:gd name="T24" fmla="*/ 1326 w 2839"/>
                    <a:gd name="T25" fmla="*/ 469 h 2837"/>
                    <a:gd name="T26" fmla="*/ 1214 w 2839"/>
                    <a:gd name="T27" fmla="*/ 546 h 2837"/>
                    <a:gd name="T28" fmla="*/ 1105 w 2839"/>
                    <a:gd name="T29" fmla="*/ 627 h 2837"/>
                    <a:gd name="T30" fmla="*/ 1001 w 2839"/>
                    <a:gd name="T31" fmla="*/ 714 h 2837"/>
                    <a:gd name="T32" fmla="*/ 900 w 2839"/>
                    <a:gd name="T33" fmla="*/ 805 h 2837"/>
                    <a:gd name="T34" fmla="*/ 805 w 2839"/>
                    <a:gd name="T35" fmla="*/ 900 h 2837"/>
                    <a:gd name="T36" fmla="*/ 714 w 2839"/>
                    <a:gd name="T37" fmla="*/ 1000 h 2837"/>
                    <a:gd name="T38" fmla="*/ 627 w 2839"/>
                    <a:gd name="T39" fmla="*/ 1105 h 2837"/>
                    <a:gd name="T40" fmla="*/ 546 w 2839"/>
                    <a:gd name="T41" fmla="*/ 1214 h 2837"/>
                    <a:gd name="T42" fmla="*/ 469 w 2839"/>
                    <a:gd name="T43" fmla="*/ 1326 h 2837"/>
                    <a:gd name="T44" fmla="*/ 397 w 2839"/>
                    <a:gd name="T45" fmla="*/ 1441 h 2837"/>
                    <a:gd name="T46" fmla="*/ 330 w 2839"/>
                    <a:gd name="T47" fmla="*/ 1561 h 2837"/>
                    <a:gd name="T48" fmla="*/ 271 w 2839"/>
                    <a:gd name="T49" fmla="*/ 1684 h 2837"/>
                    <a:gd name="T50" fmla="*/ 215 w 2839"/>
                    <a:gd name="T51" fmla="*/ 1809 h 2837"/>
                    <a:gd name="T52" fmla="*/ 167 w 2839"/>
                    <a:gd name="T53" fmla="*/ 1938 h 2837"/>
                    <a:gd name="T54" fmla="*/ 122 w 2839"/>
                    <a:gd name="T55" fmla="*/ 2070 h 2837"/>
                    <a:gd name="T56" fmla="*/ 85 w 2839"/>
                    <a:gd name="T57" fmla="*/ 2203 h 2837"/>
                    <a:gd name="T58" fmla="*/ 56 w 2839"/>
                    <a:gd name="T59" fmla="*/ 2342 h 2837"/>
                    <a:gd name="T60" fmla="*/ 31 w 2839"/>
                    <a:gd name="T61" fmla="*/ 2480 h 2837"/>
                    <a:gd name="T62" fmla="*/ 13 w 2839"/>
                    <a:gd name="T63" fmla="*/ 2622 h 2837"/>
                    <a:gd name="T64" fmla="*/ 3 w 2839"/>
                    <a:gd name="T65" fmla="*/ 2765 h 2837"/>
                    <a:gd name="T66" fmla="*/ 2839 w 2839"/>
                    <a:gd name="T67" fmla="*/ 2837 h 28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39" h="2837">
                      <a:moveTo>
                        <a:pt x="2839" y="2837"/>
                      </a:moveTo>
                      <a:lnTo>
                        <a:pt x="2839" y="0"/>
                      </a:lnTo>
                      <a:lnTo>
                        <a:pt x="2839" y="0"/>
                      </a:lnTo>
                      <a:lnTo>
                        <a:pt x="2766" y="3"/>
                      </a:lnTo>
                      <a:lnTo>
                        <a:pt x="2693" y="7"/>
                      </a:lnTo>
                      <a:lnTo>
                        <a:pt x="2622" y="13"/>
                      </a:lnTo>
                      <a:lnTo>
                        <a:pt x="2551" y="21"/>
                      </a:lnTo>
                      <a:lnTo>
                        <a:pt x="2481" y="30"/>
                      </a:lnTo>
                      <a:lnTo>
                        <a:pt x="2411" y="41"/>
                      </a:lnTo>
                      <a:lnTo>
                        <a:pt x="2342" y="54"/>
                      </a:lnTo>
                      <a:lnTo>
                        <a:pt x="2273" y="70"/>
                      </a:lnTo>
                      <a:lnTo>
                        <a:pt x="2205" y="85"/>
                      </a:lnTo>
                      <a:lnTo>
                        <a:pt x="2136" y="103"/>
                      </a:lnTo>
                      <a:lnTo>
                        <a:pt x="2070" y="122"/>
                      </a:lnTo>
                      <a:lnTo>
                        <a:pt x="2004" y="144"/>
                      </a:lnTo>
                      <a:lnTo>
                        <a:pt x="1938" y="165"/>
                      </a:lnTo>
                      <a:lnTo>
                        <a:pt x="1873" y="189"/>
                      </a:lnTo>
                      <a:lnTo>
                        <a:pt x="1809" y="215"/>
                      </a:lnTo>
                      <a:lnTo>
                        <a:pt x="1746" y="242"/>
                      </a:lnTo>
                      <a:lnTo>
                        <a:pt x="1684" y="269"/>
                      </a:lnTo>
                      <a:lnTo>
                        <a:pt x="1622" y="299"/>
                      </a:lnTo>
                      <a:lnTo>
                        <a:pt x="1561" y="330"/>
                      </a:lnTo>
                      <a:lnTo>
                        <a:pt x="1501" y="363"/>
                      </a:lnTo>
                      <a:lnTo>
                        <a:pt x="1441" y="397"/>
                      </a:lnTo>
                      <a:lnTo>
                        <a:pt x="1383" y="432"/>
                      </a:lnTo>
                      <a:lnTo>
                        <a:pt x="1326" y="469"/>
                      </a:lnTo>
                      <a:lnTo>
                        <a:pt x="1269" y="506"/>
                      </a:lnTo>
                      <a:lnTo>
                        <a:pt x="1214" y="546"/>
                      </a:lnTo>
                      <a:lnTo>
                        <a:pt x="1159" y="585"/>
                      </a:lnTo>
                      <a:lnTo>
                        <a:pt x="1105" y="627"/>
                      </a:lnTo>
                      <a:lnTo>
                        <a:pt x="1053" y="669"/>
                      </a:lnTo>
                      <a:lnTo>
                        <a:pt x="1001" y="714"/>
                      </a:lnTo>
                      <a:lnTo>
                        <a:pt x="950" y="759"/>
                      </a:lnTo>
                      <a:lnTo>
                        <a:pt x="900" y="805"/>
                      </a:lnTo>
                      <a:lnTo>
                        <a:pt x="852" y="852"/>
                      </a:lnTo>
                      <a:lnTo>
                        <a:pt x="805" y="900"/>
                      </a:lnTo>
                      <a:lnTo>
                        <a:pt x="759" y="950"/>
                      </a:lnTo>
                      <a:lnTo>
                        <a:pt x="714" y="1000"/>
                      </a:lnTo>
                      <a:lnTo>
                        <a:pt x="669" y="1053"/>
                      </a:lnTo>
                      <a:lnTo>
                        <a:pt x="627" y="1105"/>
                      </a:lnTo>
                      <a:lnTo>
                        <a:pt x="585" y="1158"/>
                      </a:lnTo>
                      <a:lnTo>
                        <a:pt x="546" y="1214"/>
                      </a:lnTo>
                      <a:lnTo>
                        <a:pt x="507" y="1269"/>
                      </a:lnTo>
                      <a:lnTo>
                        <a:pt x="469" y="1326"/>
                      </a:lnTo>
                      <a:lnTo>
                        <a:pt x="432" y="1383"/>
                      </a:lnTo>
                      <a:lnTo>
                        <a:pt x="397" y="1441"/>
                      </a:lnTo>
                      <a:lnTo>
                        <a:pt x="363" y="1500"/>
                      </a:lnTo>
                      <a:lnTo>
                        <a:pt x="330" y="1561"/>
                      </a:lnTo>
                      <a:lnTo>
                        <a:pt x="301" y="1621"/>
                      </a:lnTo>
                      <a:lnTo>
                        <a:pt x="271" y="1684"/>
                      </a:lnTo>
                      <a:lnTo>
                        <a:pt x="242" y="1746"/>
                      </a:lnTo>
                      <a:lnTo>
                        <a:pt x="215" y="1809"/>
                      </a:lnTo>
                      <a:lnTo>
                        <a:pt x="189" y="1873"/>
                      </a:lnTo>
                      <a:lnTo>
                        <a:pt x="167" y="1938"/>
                      </a:lnTo>
                      <a:lnTo>
                        <a:pt x="144" y="2004"/>
                      </a:lnTo>
                      <a:lnTo>
                        <a:pt x="122" y="2070"/>
                      </a:lnTo>
                      <a:lnTo>
                        <a:pt x="104" y="2136"/>
                      </a:lnTo>
                      <a:lnTo>
                        <a:pt x="85" y="2203"/>
                      </a:lnTo>
                      <a:lnTo>
                        <a:pt x="70" y="2272"/>
                      </a:lnTo>
                      <a:lnTo>
                        <a:pt x="56" y="2342"/>
                      </a:lnTo>
                      <a:lnTo>
                        <a:pt x="43" y="2410"/>
                      </a:lnTo>
                      <a:lnTo>
                        <a:pt x="31" y="2480"/>
                      </a:lnTo>
                      <a:lnTo>
                        <a:pt x="21" y="2551"/>
                      </a:lnTo>
                      <a:lnTo>
                        <a:pt x="13" y="2622"/>
                      </a:lnTo>
                      <a:lnTo>
                        <a:pt x="7" y="2693"/>
                      </a:lnTo>
                      <a:lnTo>
                        <a:pt x="3" y="2765"/>
                      </a:lnTo>
                      <a:lnTo>
                        <a:pt x="0" y="2837"/>
                      </a:lnTo>
                      <a:lnTo>
                        <a:pt x="2839" y="2837"/>
                      </a:lnTo>
                      <a:close/>
                    </a:path>
                  </a:pathLst>
                </a:custGeom>
                <a:solidFill>
                  <a:srgbClr val="DD137B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" name="ïşļiḓè"/>
                <p:cNvSpPr/>
                <p:nvPr/>
              </p:nvSpPr>
              <p:spPr bwMode="auto">
                <a:xfrm>
                  <a:off x="6240170" y="2024844"/>
                  <a:ext cx="1586697" cy="1586696"/>
                </a:xfrm>
                <a:custGeom>
                  <a:avLst/>
                  <a:gdLst>
                    <a:gd name="T0" fmla="*/ 2837 w 2837"/>
                    <a:gd name="T1" fmla="*/ 2837 h 2837"/>
                    <a:gd name="T2" fmla="*/ 2834 w 2837"/>
                    <a:gd name="T3" fmla="*/ 2765 h 2837"/>
                    <a:gd name="T4" fmla="*/ 2824 w 2837"/>
                    <a:gd name="T5" fmla="*/ 2622 h 2837"/>
                    <a:gd name="T6" fmla="*/ 2806 w 2837"/>
                    <a:gd name="T7" fmla="*/ 2480 h 2837"/>
                    <a:gd name="T8" fmla="*/ 2783 w 2837"/>
                    <a:gd name="T9" fmla="*/ 2342 h 2837"/>
                    <a:gd name="T10" fmla="*/ 2752 w 2837"/>
                    <a:gd name="T11" fmla="*/ 2203 h 2837"/>
                    <a:gd name="T12" fmla="*/ 2715 w 2837"/>
                    <a:gd name="T13" fmla="*/ 2070 h 2837"/>
                    <a:gd name="T14" fmla="*/ 2672 w 2837"/>
                    <a:gd name="T15" fmla="*/ 1938 h 2837"/>
                    <a:gd name="T16" fmla="*/ 2622 w 2837"/>
                    <a:gd name="T17" fmla="*/ 1809 h 2837"/>
                    <a:gd name="T18" fmla="*/ 2568 w 2837"/>
                    <a:gd name="T19" fmla="*/ 1684 h 2837"/>
                    <a:gd name="T20" fmla="*/ 2507 w 2837"/>
                    <a:gd name="T21" fmla="*/ 1561 h 2837"/>
                    <a:gd name="T22" fmla="*/ 2440 w 2837"/>
                    <a:gd name="T23" fmla="*/ 1441 h 2837"/>
                    <a:gd name="T24" fmla="*/ 2368 w 2837"/>
                    <a:gd name="T25" fmla="*/ 1326 h 2837"/>
                    <a:gd name="T26" fmla="*/ 2291 w 2837"/>
                    <a:gd name="T27" fmla="*/ 1214 h 2837"/>
                    <a:gd name="T28" fmla="*/ 2210 w 2837"/>
                    <a:gd name="T29" fmla="*/ 1105 h 2837"/>
                    <a:gd name="T30" fmla="*/ 2123 w 2837"/>
                    <a:gd name="T31" fmla="*/ 1000 h 2837"/>
                    <a:gd name="T32" fmla="*/ 2032 w 2837"/>
                    <a:gd name="T33" fmla="*/ 900 h 2837"/>
                    <a:gd name="T34" fmla="*/ 1937 w 2837"/>
                    <a:gd name="T35" fmla="*/ 805 h 2837"/>
                    <a:gd name="T36" fmla="*/ 1836 w 2837"/>
                    <a:gd name="T37" fmla="*/ 714 h 2837"/>
                    <a:gd name="T38" fmla="*/ 1732 w 2837"/>
                    <a:gd name="T39" fmla="*/ 627 h 2837"/>
                    <a:gd name="T40" fmla="*/ 1623 w 2837"/>
                    <a:gd name="T41" fmla="*/ 546 h 2837"/>
                    <a:gd name="T42" fmla="*/ 1511 w 2837"/>
                    <a:gd name="T43" fmla="*/ 469 h 2837"/>
                    <a:gd name="T44" fmla="*/ 1396 w 2837"/>
                    <a:gd name="T45" fmla="*/ 397 h 2837"/>
                    <a:gd name="T46" fmla="*/ 1276 w 2837"/>
                    <a:gd name="T47" fmla="*/ 330 h 2837"/>
                    <a:gd name="T48" fmla="*/ 1153 w 2837"/>
                    <a:gd name="T49" fmla="*/ 269 h 2837"/>
                    <a:gd name="T50" fmla="*/ 1028 w 2837"/>
                    <a:gd name="T51" fmla="*/ 215 h 2837"/>
                    <a:gd name="T52" fmla="*/ 899 w 2837"/>
                    <a:gd name="T53" fmla="*/ 165 h 2837"/>
                    <a:gd name="T54" fmla="*/ 767 w 2837"/>
                    <a:gd name="T55" fmla="*/ 122 h 2837"/>
                    <a:gd name="T56" fmla="*/ 632 w 2837"/>
                    <a:gd name="T57" fmla="*/ 85 h 2837"/>
                    <a:gd name="T58" fmla="*/ 495 w 2837"/>
                    <a:gd name="T59" fmla="*/ 54 h 2837"/>
                    <a:gd name="T60" fmla="*/ 357 w 2837"/>
                    <a:gd name="T61" fmla="*/ 30 h 2837"/>
                    <a:gd name="T62" fmla="*/ 215 w 2837"/>
                    <a:gd name="T63" fmla="*/ 13 h 2837"/>
                    <a:gd name="T64" fmla="*/ 72 w 2837"/>
                    <a:gd name="T65" fmla="*/ 3 h 2837"/>
                    <a:gd name="T66" fmla="*/ 0 w 2837"/>
                    <a:gd name="T67" fmla="*/ 2837 h 28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37" h="2837">
                      <a:moveTo>
                        <a:pt x="0" y="2837"/>
                      </a:moveTo>
                      <a:lnTo>
                        <a:pt x="2837" y="2837"/>
                      </a:lnTo>
                      <a:lnTo>
                        <a:pt x="2837" y="2837"/>
                      </a:lnTo>
                      <a:lnTo>
                        <a:pt x="2834" y="2765"/>
                      </a:lnTo>
                      <a:lnTo>
                        <a:pt x="2830" y="2693"/>
                      </a:lnTo>
                      <a:lnTo>
                        <a:pt x="2824" y="2622"/>
                      </a:lnTo>
                      <a:lnTo>
                        <a:pt x="2816" y="2551"/>
                      </a:lnTo>
                      <a:lnTo>
                        <a:pt x="2806" y="2480"/>
                      </a:lnTo>
                      <a:lnTo>
                        <a:pt x="2796" y="2410"/>
                      </a:lnTo>
                      <a:lnTo>
                        <a:pt x="2783" y="2342"/>
                      </a:lnTo>
                      <a:lnTo>
                        <a:pt x="2767" y="2272"/>
                      </a:lnTo>
                      <a:lnTo>
                        <a:pt x="2752" y="2203"/>
                      </a:lnTo>
                      <a:lnTo>
                        <a:pt x="2734" y="2136"/>
                      </a:lnTo>
                      <a:lnTo>
                        <a:pt x="2715" y="2070"/>
                      </a:lnTo>
                      <a:lnTo>
                        <a:pt x="2693" y="2004"/>
                      </a:lnTo>
                      <a:lnTo>
                        <a:pt x="2672" y="1938"/>
                      </a:lnTo>
                      <a:lnTo>
                        <a:pt x="2648" y="1873"/>
                      </a:lnTo>
                      <a:lnTo>
                        <a:pt x="2622" y="1809"/>
                      </a:lnTo>
                      <a:lnTo>
                        <a:pt x="2595" y="1746"/>
                      </a:lnTo>
                      <a:lnTo>
                        <a:pt x="2568" y="1684"/>
                      </a:lnTo>
                      <a:lnTo>
                        <a:pt x="2538" y="1621"/>
                      </a:lnTo>
                      <a:lnTo>
                        <a:pt x="2507" y="1561"/>
                      </a:lnTo>
                      <a:lnTo>
                        <a:pt x="2474" y="1500"/>
                      </a:lnTo>
                      <a:lnTo>
                        <a:pt x="2440" y="1441"/>
                      </a:lnTo>
                      <a:lnTo>
                        <a:pt x="2405" y="1383"/>
                      </a:lnTo>
                      <a:lnTo>
                        <a:pt x="2368" y="1326"/>
                      </a:lnTo>
                      <a:lnTo>
                        <a:pt x="2331" y="1269"/>
                      </a:lnTo>
                      <a:lnTo>
                        <a:pt x="2291" y="1214"/>
                      </a:lnTo>
                      <a:lnTo>
                        <a:pt x="2252" y="1158"/>
                      </a:lnTo>
                      <a:lnTo>
                        <a:pt x="2210" y="1105"/>
                      </a:lnTo>
                      <a:lnTo>
                        <a:pt x="2168" y="1053"/>
                      </a:lnTo>
                      <a:lnTo>
                        <a:pt x="2123" y="1000"/>
                      </a:lnTo>
                      <a:lnTo>
                        <a:pt x="2078" y="950"/>
                      </a:lnTo>
                      <a:lnTo>
                        <a:pt x="2032" y="900"/>
                      </a:lnTo>
                      <a:lnTo>
                        <a:pt x="1985" y="852"/>
                      </a:lnTo>
                      <a:lnTo>
                        <a:pt x="1937" y="805"/>
                      </a:lnTo>
                      <a:lnTo>
                        <a:pt x="1887" y="759"/>
                      </a:lnTo>
                      <a:lnTo>
                        <a:pt x="1836" y="714"/>
                      </a:lnTo>
                      <a:lnTo>
                        <a:pt x="1784" y="669"/>
                      </a:lnTo>
                      <a:lnTo>
                        <a:pt x="1732" y="627"/>
                      </a:lnTo>
                      <a:lnTo>
                        <a:pt x="1679" y="585"/>
                      </a:lnTo>
                      <a:lnTo>
                        <a:pt x="1623" y="546"/>
                      </a:lnTo>
                      <a:lnTo>
                        <a:pt x="1568" y="506"/>
                      </a:lnTo>
                      <a:lnTo>
                        <a:pt x="1511" y="469"/>
                      </a:lnTo>
                      <a:lnTo>
                        <a:pt x="1454" y="432"/>
                      </a:lnTo>
                      <a:lnTo>
                        <a:pt x="1396" y="397"/>
                      </a:lnTo>
                      <a:lnTo>
                        <a:pt x="1337" y="363"/>
                      </a:lnTo>
                      <a:lnTo>
                        <a:pt x="1276" y="330"/>
                      </a:lnTo>
                      <a:lnTo>
                        <a:pt x="1216" y="299"/>
                      </a:lnTo>
                      <a:lnTo>
                        <a:pt x="1153" y="269"/>
                      </a:lnTo>
                      <a:lnTo>
                        <a:pt x="1091" y="242"/>
                      </a:lnTo>
                      <a:lnTo>
                        <a:pt x="1028" y="215"/>
                      </a:lnTo>
                      <a:lnTo>
                        <a:pt x="964" y="189"/>
                      </a:lnTo>
                      <a:lnTo>
                        <a:pt x="899" y="165"/>
                      </a:lnTo>
                      <a:lnTo>
                        <a:pt x="833" y="144"/>
                      </a:lnTo>
                      <a:lnTo>
                        <a:pt x="767" y="122"/>
                      </a:lnTo>
                      <a:lnTo>
                        <a:pt x="701" y="103"/>
                      </a:lnTo>
                      <a:lnTo>
                        <a:pt x="632" y="85"/>
                      </a:lnTo>
                      <a:lnTo>
                        <a:pt x="565" y="70"/>
                      </a:lnTo>
                      <a:lnTo>
                        <a:pt x="495" y="54"/>
                      </a:lnTo>
                      <a:lnTo>
                        <a:pt x="427" y="41"/>
                      </a:lnTo>
                      <a:lnTo>
                        <a:pt x="357" y="30"/>
                      </a:lnTo>
                      <a:lnTo>
                        <a:pt x="286" y="21"/>
                      </a:lnTo>
                      <a:lnTo>
                        <a:pt x="215" y="13"/>
                      </a:lnTo>
                      <a:lnTo>
                        <a:pt x="144" y="7"/>
                      </a:lnTo>
                      <a:lnTo>
                        <a:pt x="72" y="3"/>
                      </a:lnTo>
                      <a:lnTo>
                        <a:pt x="0" y="0"/>
                      </a:lnTo>
                      <a:lnTo>
                        <a:pt x="0" y="2837"/>
                      </a:lnTo>
                      <a:close/>
                    </a:path>
                  </a:pathLst>
                </a:custGeom>
                <a:solidFill>
                  <a:srgbClr val="B4B4B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" name="ïṩliḋê"/>
                <p:cNvSpPr/>
                <p:nvPr/>
              </p:nvSpPr>
              <p:spPr bwMode="auto">
                <a:xfrm>
                  <a:off x="4439816" y="3812082"/>
                  <a:ext cx="1586697" cy="1586696"/>
                </a:xfrm>
                <a:custGeom>
                  <a:avLst/>
                  <a:gdLst>
                    <a:gd name="T0" fmla="*/ 0 w 2839"/>
                    <a:gd name="T1" fmla="*/ 0 h 2839"/>
                    <a:gd name="T2" fmla="*/ 3 w 2839"/>
                    <a:gd name="T3" fmla="*/ 73 h 2839"/>
                    <a:gd name="T4" fmla="*/ 13 w 2839"/>
                    <a:gd name="T5" fmla="*/ 217 h 2839"/>
                    <a:gd name="T6" fmla="*/ 31 w 2839"/>
                    <a:gd name="T7" fmla="*/ 358 h 2839"/>
                    <a:gd name="T8" fmla="*/ 56 w 2839"/>
                    <a:gd name="T9" fmla="*/ 497 h 2839"/>
                    <a:gd name="T10" fmla="*/ 85 w 2839"/>
                    <a:gd name="T11" fmla="*/ 634 h 2839"/>
                    <a:gd name="T12" fmla="*/ 122 w 2839"/>
                    <a:gd name="T13" fmla="*/ 769 h 2839"/>
                    <a:gd name="T14" fmla="*/ 167 w 2839"/>
                    <a:gd name="T15" fmla="*/ 901 h 2839"/>
                    <a:gd name="T16" fmla="*/ 215 w 2839"/>
                    <a:gd name="T17" fmla="*/ 1030 h 2839"/>
                    <a:gd name="T18" fmla="*/ 271 w 2839"/>
                    <a:gd name="T19" fmla="*/ 1155 h 2839"/>
                    <a:gd name="T20" fmla="*/ 330 w 2839"/>
                    <a:gd name="T21" fmla="*/ 1278 h 2839"/>
                    <a:gd name="T22" fmla="*/ 397 w 2839"/>
                    <a:gd name="T23" fmla="*/ 1398 h 2839"/>
                    <a:gd name="T24" fmla="*/ 469 w 2839"/>
                    <a:gd name="T25" fmla="*/ 1513 h 2839"/>
                    <a:gd name="T26" fmla="*/ 546 w 2839"/>
                    <a:gd name="T27" fmla="*/ 1625 h 2839"/>
                    <a:gd name="T28" fmla="*/ 627 w 2839"/>
                    <a:gd name="T29" fmla="*/ 1734 h 2839"/>
                    <a:gd name="T30" fmla="*/ 714 w 2839"/>
                    <a:gd name="T31" fmla="*/ 1838 h 2839"/>
                    <a:gd name="T32" fmla="*/ 805 w 2839"/>
                    <a:gd name="T33" fmla="*/ 1937 h 2839"/>
                    <a:gd name="T34" fmla="*/ 900 w 2839"/>
                    <a:gd name="T35" fmla="*/ 2034 h 2839"/>
                    <a:gd name="T36" fmla="*/ 1001 w 2839"/>
                    <a:gd name="T37" fmla="*/ 2125 h 2839"/>
                    <a:gd name="T38" fmla="*/ 1105 w 2839"/>
                    <a:gd name="T39" fmla="*/ 2212 h 2839"/>
                    <a:gd name="T40" fmla="*/ 1214 w 2839"/>
                    <a:gd name="T41" fmla="*/ 2293 h 2839"/>
                    <a:gd name="T42" fmla="*/ 1326 w 2839"/>
                    <a:gd name="T43" fmla="*/ 2370 h 2839"/>
                    <a:gd name="T44" fmla="*/ 1441 w 2839"/>
                    <a:gd name="T45" fmla="*/ 2442 h 2839"/>
                    <a:gd name="T46" fmla="*/ 1561 w 2839"/>
                    <a:gd name="T47" fmla="*/ 2509 h 2839"/>
                    <a:gd name="T48" fmla="*/ 1684 w 2839"/>
                    <a:gd name="T49" fmla="*/ 2568 h 2839"/>
                    <a:gd name="T50" fmla="*/ 1809 w 2839"/>
                    <a:gd name="T51" fmla="*/ 2624 h 2839"/>
                    <a:gd name="T52" fmla="*/ 1938 w 2839"/>
                    <a:gd name="T53" fmla="*/ 2672 h 2839"/>
                    <a:gd name="T54" fmla="*/ 2070 w 2839"/>
                    <a:gd name="T55" fmla="*/ 2717 h 2839"/>
                    <a:gd name="T56" fmla="*/ 2205 w 2839"/>
                    <a:gd name="T57" fmla="*/ 2754 h 2839"/>
                    <a:gd name="T58" fmla="*/ 2342 w 2839"/>
                    <a:gd name="T59" fmla="*/ 2783 h 2839"/>
                    <a:gd name="T60" fmla="*/ 2481 w 2839"/>
                    <a:gd name="T61" fmla="*/ 2808 h 2839"/>
                    <a:gd name="T62" fmla="*/ 2622 w 2839"/>
                    <a:gd name="T63" fmla="*/ 2825 h 2839"/>
                    <a:gd name="T64" fmla="*/ 2766 w 2839"/>
                    <a:gd name="T65" fmla="*/ 2836 h 2839"/>
                    <a:gd name="T66" fmla="*/ 2839 w 2839"/>
                    <a:gd name="T67" fmla="*/ 0 h 2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39" h="2839">
                      <a:moveTo>
                        <a:pt x="2839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3" y="73"/>
                      </a:lnTo>
                      <a:lnTo>
                        <a:pt x="7" y="146"/>
                      </a:lnTo>
                      <a:lnTo>
                        <a:pt x="13" y="217"/>
                      </a:lnTo>
                      <a:lnTo>
                        <a:pt x="21" y="288"/>
                      </a:lnTo>
                      <a:lnTo>
                        <a:pt x="31" y="358"/>
                      </a:lnTo>
                      <a:lnTo>
                        <a:pt x="43" y="428"/>
                      </a:lnTo>
                      <a:lnTo>
                        <a:pt x="56" y="497"/>
                      </a:lnTo>
                      <a:lnTo>
                        <a:pt x="70" y="566"/>
                      </a:lnTo>
                      <a:lnTo>
                        <a:pt x="85" y="634"/>
                      </a:lnTo>
                      <a:lnTo>
                        <a:pt x="104" y="703"/>
                      </a:lnTo>
                      <a:lnTo>
                        <a:pt x="122" y="769"/>
                      </a:lnTo>
                      <a:lnTo>
                        <a:pt x="144" y="835"/>
                      </a:lnTo>
                      <a:lnTo>
                        <a:pt x="167" y="901"/>
                      </a:lnTo>
                      <a:lnTo>
                        <a:pt x="189" y="966"/>
                      </a:lnTo>
                      <a:lnTo>
                        <a:pt x="215" y="1030"/>
                      </a:lnTo>
                      <a:lnTo>
                        <a:pt x="242" y="1093"/>
                      </a:lnTo>
                      <a:lnTo>
                        <a:pt x="271" y="1155"/>
                      </a:lnTo>
                      <a:lnTo>
                        <a:pt x="301" y="1217"/>
                      </a:lnTo>
                      <a:lnTo>
                        <a:pt x="330" y="1278"/>
                      </a:lnTo>
                      <a:lnTo>
                        <a:pt x="363" y="1338"/>
                      </a:lnTo>
                      <a:lnTo>
                        <a:pt x="397" y="1398"/>
                      </a:lnTo>
                      <a:lnTo>
                        <a:pt x="432" y="1456"/>
                      </a:lnTo>
                      <a:lnTo>
                        <a:pt x="469" y="1513"/>
                      </a:lnTo>
                      <a:lnTo>
                        <a:pt x="507" y="1570"/>
                      </a:lnTo>
                      <a:lnTo>
                        <a:pt x="546" y="1625"/>
                      </a:lnTo>
                      <a:lnTo>
                        <a:pt x="585" y="1680"/>
                      </a:lnTo>
                      <a:lnTo>
                        <a:pt x="627" y="1734"/>
                      </a:lnTo>
                      <a:lnTo>
                        <a:pt x="669" y="1786"/>
                      </a:lnTo>
                      <a:lnTo>
                        <a:pt x="714" y="1838"/>
                      </a:lnTo>
                      <a:lnTo>
                        <a:pt x="759" y="1889"/>
                      </a:lnTo>
                      <a:lnTo>
                        <a:pt x="805" y="1937"/>
                      </a:lnTo>
                      <a:lnTo>
                        <a:pt x="852" y="1986"/>
                      </a:lnTo>
                      <a:lnTo>
                        <a:pt x="900" y="2034"/>
                      </a:lnTo>
                      <a:lnTo>
                        <a:pt x="950" y="2080"/>
                      </a:lnTo>
                      <a:lnTo>
                        <a:pt x="1001" y="2125"/>
                      </a:lnTo>
                      <a:lnTo>
                        <a:pt x="1053" y="2170"/>
                      </a:lnTo>
                      <a:lnTo>
                        <a:pt x="1105" y="2212"/>
                      </a:lnTo>
                      <a:lnTo>
                        <a:pt x="1159" y="2254"/>
                      </a:lnTo>
                      <a:lnTo>
                        <a:pt x="1214" y="2293"/>
                      </a:lnTo>
                      <a:lnTo>
                        <a:pt x="1269" y="2332"/>
                      </a:lnTo>
                      <a:lnTo>
                        <a:pt x="1326" y="2370"/>
                      </a:lnTo>
                      <a:lnTo>
                        <a:pt x="1383" y="2406"/>
                      </a:lnTo>
                      <a:lnTo>
                        <a:pt x="1441" y="2442"/>
                      </a:lnTo>
                      <a:lnTo>
                        <a:pt x="1501" y="2476"/>
                      </a:lnTo>
                      <a:lnTo>
                        <a:pt x="1561" y="2509"/>
                      </a:lnTo>
                      <a:lnTo>
                        <a:pt x="1622" y="2538"/>
                      </a:lnTo>
                      <a:lnTo>
                        <a:pt x="1684" y="2568"/>
                      </a:lnTo>
                      <a:lnTo>
                        <a:pt x="1746" y="2597"/>
                      </a:lnTo>
                      <a:lnTo>
                        <a:pt x="1809" y="2624"/>
                      </a:lnTo>
                      <a:lnTo>
                        <a:pt x="1873" y="2650"/>
                      </a:lnTo>
                      <a:lnTo>
                        <a:pt x="1938" y="2672"/>
                      </a:lnTo>
                      <a:lnTo>
                        <a:pt x="2004" y="2695"/>
                      </a:lnTo>
                      <a:lnTo>
                        <a:pt x="2070" y="2717"/>
                      </a:lnTo>
                      <a:lnTo>
                        <a:pt x="2136" y="2735"/>
                      </a:lnTo>
                      <a:lnTo>
                        <a:pt x="2205" y="2754"/>
                      </a:lnTo>
                      <a:lnTo>
                        <a:pt x="2273" y="2769"/>
                      </a:lnTo>
                      <a:lnTo>
                        <a:pt x="2342" y="2783"/>
                      </a:lnTo>
                      <a:lnTo>
                        <a:pt x="2411" y="2796"/>
                      </a:lnTo>
                      <a:lnTo>
                        <a:pt x="2481" y="2808"/>
                      </a:lnTo>
                      <a:lnTo>
                        <a:pt x="2551" y="2818"/>
                      </a:lnTo>
                      <a:lnTo>
                        <a:pt x="2622" y="2825"/>
                      </a:lnTo>
                      <a:lnTo>
                        <a:pt x="2693" y="2832"/>
                      </a:lnTo>
                      <a:lnTo>
                        <a:pt x="2766" y="2836"/>
                      </a:lnTo>
                      <a:lnTo>
                        <a:pt x="2839" y="2839"/>
                      </a:lnTo>
                      <a:lnTo>
                        <a:pt x="2839" y="0"/>
                      </a:lnTo>
                      <a:close/>
                    </a:path>
                  </a:pathLst>
                </a:custGeom>
                <a:solidFill>
                  <a:srgbClr val="B4B4B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" name="îs1íḋê"/>
                <p:cNvSpPr/>
                <p:nvPr/>
              </p:nvSpPr>
              <p:spPr bwMode="auto">
                <a:xfrm>
                  <a:off x="6240170" y="3812082"/>
                  <a:ext cx="1586697" cy="1586696"/>
                </a:xfrm>
                <a:custGeom>
                  <a:avLst/>
                  <a:gdLst>
                    <a:gd name="T0" fmla="*/ 0 w 2837"/>
                    <a:gd name="T1" fmla="*/ 2839 h 2839"/>
                    <a:gd name="T2" fmla="*/ 72 w 2837"/>
                    <a:gd name="T3" fmla="*/ 2836 h 2839"/>
                    <a:gd name="T4" fmla="*/ 215 w 2837"/>
                    <a:gd name="T5" fmla="*/ 2825 h 2839"/>
                    <a:gd name="T6" fmla="*/ 357 w 2837"/>
                    <a:gd name="T7" fmla="*/ 2808 h 2839"/>
                    <a:gd name="T8" fmla="*/ 495 w 2837"/>
                    <a:gd name="T9" fmla="*/ 2783 h 2839"/>
                    <a:gd name="T10" fmla="*/ 632 w 2837"/>
                    <a:gd name="T11" fmla="*/ 2754 h 2839"/>
                    <a:gd name="T12" fmla="*/ 767 w 2837"/>
                    <a:gd name="T13" fmla="*/ 2717 h 2839"/>
                    <a:gd name="T14" fmla="*/ 899 w 2837"/>
                    <a:gd name="T15" fmla="*/ 2672 h 2839"/>
                    <a:gd name="T16" fmla="*/ 1028 w 2837"/>
                    <a:gd name="T17" fmla="*/ 2624 h 2839"/>
                    <a:gd name="T18" fmla="*/ 1153 w 2837"/>
                    <a:gd name="T19" fmla="*/ 2568 h 2839"/>
                    <a:gd name="T20" fmla="*/ 1276 w 2837"/>
                    <a:gd name="T21" fmla="*/ 2509 h 2839"/>
                    <a:gd name="T22" fmla="*/ 1396 w 2837"/>
                    <a:gd name="T23" fmla="*/ 2442 h 2839"/>
                    <a:gd name="T24" fmla="*/ 1511 w 2837"/>
                    <a:gd name="T25" fmla="*/ 2370 h 2839"/>
                    <a:gd name="T26" fmla="*/ 1623 w 2837"/>
                    <a:gd name="T27" fmla="*/ 2293 h 2839"/>
                    <a:gd name="T28" fmla="*/ 1732 w 2837"/>
                    <a:gd name="T29" fmla="*/ 2212 h 2839"/>
                    <a:gd name="T30" fmla="*/ 1836 w 2837"/>
                    <a:gd name="T31" fmla="*/ 2125 h 2839"/>
                    <a:gd name="T32" fmla="*/ 1937 w 2837"/>
                    <a:gd name="T33" fmla="*/ 2034 h 2839"/>
                    <a:gd name="T34" fmla="*/ 2032 w 2837"/>
                    <a:gd name="T35" fmla="*/ 1937 h 2839"/>
                    <a:gd name="T36" fmla="*/ 2123 w 2837"/>
                    <a:gd name="T37" fmla="*/ 1838 h 2839"/>
                    <a:gd name="T38" fmla="*/ 2210 w 2837"/>
                    <a:gd name="T39" fmla="*/ 1734 h 2839"/>
                    <a:gd name="T40" fmla="*/ 2291 w 2837"/>
                    <a:gd name="T41" fmla="*/ 1625 h 2839"/>
                    <a:gd name="T42" fmla="*/ 2368 w 2837"/>
                    <a:gd name="T43" fmla="*/ 1513 h 2839"/>
                    <a:gd name="T44" fmla="*/ 2440 w 2837"/>
                    <a:gd name="T45" fmla="*/ 1398 h 2839"/>
                    <a:gd name="T46" fmla="*/ 2507 w 2837"/>
                    <a:gd name="T47" fmla="*/ 1278 h 2839"/>
                    <a:gd name="T48" fmla="*/ 2568 w 2837"/>
                    <a:gd name="T49" fmla="*/ 1155 h 2839"/>
                    <a:gd name="T50" fmla="*/ 2622 w 2837"/>
                    <a:gd name="T51" fmla="*/ 1030 h 2839"/>
                    <a:gd name="T52" fmla="*/ 2672 w 2837"/>
                    <a:gd name="T53" fmla="*/ 901 h 2839"/>
                    <a:gd name="T54" fmla="*/ 2715 w 2837"/>
                    <a:gd name="T55" fmla="*/ 769 h 2839"/>
                    <a:gd name="T56" fmla="*/ 2752 w 2837"/>
                    <a:gd name="T57" fmla="*/ 634 h 2839"/>
                    <a:gd name="T58" fmla="*/ 2783 w 2837"/>
                    <a:gd name="T59" fmla="*/ 497 h 2839"/>
                    <a:gd name="T60" fmla="*/ 2806 w 2837"/>
                    <a:gd name="T61" fmla="*/ 358 h 2839"/>
                    <a:gd name="T62" fmla="*/ 2824 w 2837"/>
                    <a:gd name="T63" fmla="*/ 217 h 2839"/>
                    <a:gd name="T64" fmla="*/ 2834 w 2837"/>
                    <a:gd name="T65" fmla="*/ 73 h 2839"/>
                    <a:gd name="T66" fmla="*/ 0 w 2837"/>
                    <a:gd name="T67" fmla="*/ 0 h 28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837" h="2839">
                      <a:moveTo>
                        <a:pt x="0" y="0"/>
                      </a:moveTo>
                      <a:lnTo>
                        <a:pt x="0" y="2839"/>
                      </a:lnTo>
                      <a:lnTo>
                        <a:pt x="0" y="2839"/>
                      </a:lnTo>
                      <a:lnTo>
                        <a:pt x="72" y="2836"/>
                      </a:lnTo>
                      <a:lnTo>
                        <a:pt x="144" y="2832"/>
                      </a:lnTo>
                      <a:lnTo>
                        <a:pt x="215" y="2825"/>
                      </a:lnTo>
                      <a:lnTo>
                        <a:pt x="286" y="2818"/>
                      </a:lnTo>
                      <a:lnTo>
                        <a:pt x="357" y="2808"/>
                      </a:lnTo>
                      <a:lnTo>
                        <a:pt x="427" y="2796"/>
                      </a:lnTo>
                      <a:lnTo>
                        <a:pt x="495" y="2783"/>
                      </a:lnTo>
                      <a:lnTo>
                        <a:pt x="565" y="2769"/>
                      </a:lnTo>
                      <a:lnTo>
                        <a:pt x="632" y="2754"/>
                      </a:lnTo>
                      <a:lnTo>
                        <a:pt x="701" y="2735"/>
                      </a:lnTo>
                      <a:lnTo>
                        <a:pt x="767" y="2717"/>
                      </a:lnTo>
                      <a:lnTo>
                        <a:pt x="833" y="2695"/>
                      </a:lnTo>
                      <a:lnTo>
                        <a:pt x="899" y="2672"/>
                      </a:lnTo>
                      <a:lnTo>
                        <a:pt x="964" y="2650"/>
                      </a:lnTo>
                      <a:lnTo>
                        <a:pt x="1028" y="2624"/>
                      </a:lnTo>
                      <a:lnTo>
                        <a:pt x="1091" y="2597"/>
                      </a:lnTo>
                      <a:lnTo>
                        <a:pt x="1153" y="2568"/>
                      </a:lnTo>
                      <a:lnTo>
                        <a:pt x="1216" y="2538"/>
                      </a:lnTo>
                      <a:lnTo>
                        <a:pt x="1276" y="2509"/>
                      </a:lnTo>
                      <a:lnTo>
                        <a:pt x="1337" y="2476"/>
                      </a:lnTo>
                      <a:lnTo>
                        <a:pt x="1396" y="2442"/>
                      </a:lnTo>
                      <a:lnTo>
                        <a:pt x="1454" y="2406"/>
                      </a:lnTo>
                      <a:lnTo>
                        <a:pt x="1511" y="2370"/>
                      </a:lnTo>
                      <a:lnTo>
                        <a:pt x="1568" y="2332"/>
                      </a:lnTo>
                      <a:lnTo>
                        <a:pt x="1623" y="2293"/>
                      </a:lnTo>
                      <a:lnTo>
                        <a:pt x="1679" y="2254"/>
                      </a:lnTo>
                      <a:lnTo>
                        <a:pt x="1732" y="2212"/>
                      </a:lnTo>
                      <a:lnTo>
                        <a:pt x="1784" y="2170"/>
                      </a:lnTo>
                      <a:lnTo>
                        <a:pt x="1836" y="2125"/>
                      </a:lnTo>
                      <a:lnTo>
                        <a:pt x="1887" y="2080"/>
                      </a:lnTo>
                      <a:lnTo>
                        <a:pt x="1937" y="2034"/>
                      </a:lnTo>
                      <a:lnTo>
                        <a:pt x="1985" y="1986"/>
                      </a:lnTo>
                      <a:lnTo>
                        <a:pt x="2032" y="1937"/>
                      </a:lnTo>
                      <a:lnTo>
                        <a:pt x="2078" y="1889"/>
                      </a:lnTo>
                      <a:lnTo>
                        <a:pt x="2123" y="1838"/>
                      </a:lnTo>
                      <a:lnTo>
                        <a:pt x="2168" y="1786"/>
                      </a:lnTo>
                      <a:lnTo>
                        <a:pt x="2210" y="1734"/>
                      </a:lnTo>
                      <a:lnTo>
                        <a:pt x="2252" y="1680"/>
                      </a:lnTo>
                      <a:lnTo>
                        <a:pt x="2291" y="1625"/>
                      </a:lnTo>
                      <a:lnTo>
                        <a:pt x="2331" y="1570"/>
                      </a:lnTo>
                      <a:lnTo>
                        <a:pt x="2368" y="1513"/>
                      </a:lnTo>
                      <a:lnTo>
                        <a:pt x="2405" y="1456"/>
                      </a:lnTo>
                      <a:lnTo>
                        <a:pt x="2440" y="1398"/>
                      </a:lnTo>
                      <a:lnTo>
                        <a:pt x="2474" y="1338"/>
                      </a:lnTo>
                      <a:lnTo>
                        <a:pt x="2507" y="1278"/>
                      </a:lnTo>
                      <a:lnTo>
                        <a:pt x="2538" y="1217"/>
                      </a:lnTo>
                      <a:lnTo>
                        <a:pt x="2568" y="1155"/>
                      </a:lnTo>
                      <a:lnTo>
                        <a:pt x="2595" y="1093"/>
                      </a:lnTo>
                      <a:lnTo>
                        <a:pt x="2622" y="1030"/>
                      </a:lnTo>
                      <a:lnTo>
                        <a:pt x="2648" y="966"/>
                      </a:lnTo>
                      <a:lnTo>
                        <a:pt x="2672" y="901"/>
                      </a:lnTo>
                      <a:lnTo>
                        <a:pt x="2693" y="835"/>
                      </a:lnTo>
                      <a:lnTo>
                        <a:pt x="2715" y="769"/>
                      </a:lnTo>
                      <a:lnTo>
                        <a:pt x="2734" y="703"/>
                      </a:lnTo>
                      <a:lnTo>
                        <a:pt x="2752" y="634"/>
                      </a:lnTo>
                      <a:lnTo>
                        <a:pt x="2767" y="566"/>
                      </a:lnTo>
                      <a:lnTo>
                        <a:pt x="2783" y="497"/>
                      </a:lnTo>
                      <a:lnTo>
                        <a:pt x="2796" y="428"/>
                      </a:lnTo>
                      <a:lnTo>
                        <a:pt x="2806" y="358"/>
                      </a:lnTo>
                      <a:lnTo>
                        <a:pt x="2816" y="288"/>
                      </a:lnTo>
                      <a:lnTo>
                        <a:pt x="2824" y="217"/>
                      </a:lnTo>
                      <a:lnTo>
                        <a:pt x="2830" y="146"/>
                      </a:lnTo>
                      <a:lnTo>
                        <a:pt x="2834" y="73"/>
                      </a:lnTo>
                      <a:lnTo>
                        <a:pt x="283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458D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8" name="ísļiḓê"/>
                <p:cNvGrpSpPr/>
                <p:nvPr/>
              </p:nvGrpSpPr>
              <p:grpSpPr>
                <a:xfrm>
                  <a:off x="-7200" y="2080881"/>
                  <a:ext cx="4312368" cy="1730425"/>
                  <a:chOff x="-7200" y="2080881"/>
                  <a:chExt cx="4312368" cy="1730425"/>
                </a:xfrm>
              </p:grpSpPr>
              <p:sp>
                <p:nvSpPr>
                  <p:cNvPr id="22" name="iṡḷîḍè"/>
                  <p:cNvSpPr/>
                  <p:nvPr/>
                </p:nvSpPr>
                <p:spPr>
                  <a:xfrm>
                    <a:off x="-7200" y="2415617"/>
                    <a:ext cx="4312368" cy="1395689"/>
                  </a:xfrm>
                  <a:prstGeom prst="rect">
                    <a:avLst/>
                  </a:prstGeom>
                </p:spPr>
                <p:txBody>
                  <a:bodyPr wrap="square" lIns="90000" tIns="46800" rIns="90000" bIns="46800">
                    <a:noAutofit/>
                  </a:bodyPr>
                  <a:lstStyle/>
                  <a:p>
                    <a:pPr marL="171450" indent="-171450" algn="r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zh-CN" altLang="en-US" sz="1600" dirty="0" smtClean="0"/>
                      <a:t>父母文化程度低，大多数为初中以下</a:t>
                    </a:r>
                    <a:endParaRPr lang="en-US" altLang="zh-CN" sz="1600" dirty="0" smtClean="0"/>
                  </a:p>
                  <a:p>
                    <a:pPr marL="171450" indent="-171450" algn="r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zh-CN" altLang="en-US" sz="1600" dirty="0"/>
                      <a:t>父母</a:t>
                    </a:r>
                    <a:r>
                      <a:rPr lang="zh-CN" altLang="en-US" sz="1600" dirty="0" smtClean="0"/>
                      <a:t>职业以外出务工和务农为主</a:t>
                    </a:r>
                    <a:endParaRPr lang="en-US" altLang="zh-CN" sz="1600" dirty="0" smtClean="0"/>
                  </a:p>
                  <a:p>
                    <a:pPr marL="171450" indent="-171450" algn="r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altLang="zh-CN" sz="1600" dirty="0" smtClean="0"/>
                      <a:t>90%</a:t>
                    </a:r>
                    <a:r>
                      <a:rPr lang="zh-CN" altLang="en-US" sz="1600" dirty="0" smtClean="0"/>
                      <a:t>以上的家庭年收入低于</a:t>
                    </a:r>
                    <a:r>
                      <a:rPr lang="en-US" altLang="zh-CN" sz="1600" dirty="0" smtClean="0"/>
                      <a:t>6</a:t>
                    </a:r>
                    <a:r>
                      <a:rPr lang="zh-CN" altLang="en-US" sz="1600" dirty="0" smtClean="0"/>
                      <a:t>万元，近</a:t>
                    </a:r>
                    <a:r>
                      <a:rPr lang="en-US" altLang="zh-CN" sz="1600" dirty="0" smtClean="0"/>
                      <a:t>80%</a:t>
                    </a:r>
                    <a:r>
                      <a:rPr lang="zh-CN" altLang="en-US" sz="1600" dirty="0" smtClean="0"/>
                      <a:t>家庭有负债，借债额度在</a:t>
                    </a:r>
                    <a:r>
                      <a:rPr lang="en-US" altLang="zh-CN" sz="1600" dirty="0" smtClean="0"/>
                      <a:t>1-5</a:t>
                    </a:r>
                    <a:r>
                      <a:rPr lang="zh-CN" altLang="en-US" sz="1600" dirty="0" smtClean="0"/>
                      <a:t>万元</a:t>
                    </a:r>
                    <a:r>
                      <a:rPr lang="en-US" altLang="zh-CN" sz="1600" dirty="0" smtClean="0"/>
                      <a:t>.</a:t>
                    </a:r>
                  </a:p>
                </p:txBody>
              </p:sp>
              <p:sp>
                <p:nvSpPr>
                  <p:cNvPr id="23" name="î$ḻïdé"/>
                  <p:cNvSpPr txBox="1"/>
                  <p:nvPr/>
                </p:nvSpPr>
                <p:spPr bwMode="auto">
                  <a:xfrm>
                    <a:off x="831016" y="2080881"/>
                    <a:ext cx="3474152" cy="380005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0" rev="0"/>
                    </a:camera>
                    <a:lightRig rig="threePt" dir="t"/>
                  </a:scene3d>
                  <a:sp3d prstMaterial="matte">
                    <a:bevelT w="1270" h="1270"/>
                  </a:sp3d>
                </p:spPr>
                <p:txBody>
                  <a:bodyPr wrap="none" lIns="90000" tIns="46800" rIns="90000" bIns="46800" anchor="t" anchorCtr="0">
                    <a:normAutofit/>
                  </a:bodyPr>
                  <a:lstStyle/>
                  <a:p>
                    <a:pPr algn="r" latinLnBrk="0">
                      <a:buClr>
                        <a:prstClr val="white"/>
                      </a:buClr>
                      <a:defRPr/>
                    </a:pPr>
                    <a:r>
                      <a:rPr lang="en-US" altLang="zh-CN" sz="1600" b="1" dirty="0" smtClean="0"/>
                      <a:t>1</a:t>
                    </a:r>
                    <a:r>
                      <a:rPr lang="zh-CN" altLang="en-US" sz="1600" b="1" dirty="0" smtClean="0"/>
                      <a:t>、患者家庭收入低下，因病致贫现象突出</a:t>
                    </a:r>
                    <a:endParaRPr lang="zh-CN" altLang="en-US" sz="1600" b="1" dirty="0"/>
                  </a:p>
                </p:txBody>
              </p:sp>
            </p:grpSp>
            <p:grpSp>
              <p:nvGrpSpPr>
                <p:cNvPr id="11" name="îṩ1îde"/>
                <p:cNvGrpSpPr/>
                <p:nvPr/>
              </p:nvGrpSpPr>
              <p:grpSpPr>
                <a:xfrm>
                  <a:off x="7826867" y="4169118"/>
                  <a:ext cx="3474000" cy="1901600"/>
                  <a:chOff x="8032458" y="4226757"/>
                  <a:chExt cx="3474000" cy="1901600"/>
                </a:xfrm>
              </p:grpSpPr>
              <p:sp>
                <p:nvSpPr>
                  <p:cNvPr id="16" name="í$ļiḍè"/>
                  <p:cNvSpPr/>
                  <p:nvPr/>
                </p:nvSpPr>
                <p:spPr>
                  <a:xfrm>
                    <a:off x="8032458" y="4805130"/>
                    <a:ext cx="3474000" cy="1323227"/>
                  </a:xfrm>
                  <a:prstGeom prst="rect">
                    <a:avLst/>
                  </a:prstGeom>
                </p:spPr>
                <p:txBody>
                  <a:bodyPr wrap="square" lIns="90000" tIns="46800" rIns="90000" bIns="46800">
                    <a:normAutofit/>
                  </a:bodyPr>
                  <a:lstStyle/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zh-CN" altLang="en-US" sz="1600" dirty="0" smtClean="0"/>
                      <a:t>调查显示，</a:t>
                    </a:r>
                    <a:r>
                      <a:rPr lang="en-US" altLang="zh-CN" sz="1600" dirty="0" smtClean="0"/>
                      <a:t>59.4%</a:t>
                    </a:r>
                    <a:r>
                      <a:rPr lang="zh-CN" altLang="en-US" sz="1600" dirty="0" smtClean="0"/>
                      <a:t>患者不能报销</a:t>
                    </a:r>
                    <a:endParaRPr lang="en-US" altLang="zh-CN" sz="1600" dirty="0" smtClean="0"/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zh-CN" altLang="en-US" sz="1600" dirty="0" smtClean="0"/>
                      <a:t>纳入药品报销目录的药品少</a:t>
                    </a:r>
                    <a:endParaRPr lang="en-US" altLang="zh-CN" sz="1600" dirty="0" smtClean="0"/>
                  </a:p>
                  <a:p>
                    <a:pPr marL="171450" indent="-171450">
                      <a:lnSpc>
                        <a:spcPct val="150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zh-CN" altLang="en-US" sz="1600" dirty="0" smtClean="0"/>
                      <a:t>当地药物储备不足</a:t>
                    </a:r>
                    <a:endParaRPr lang="en-US" altLang="zh-CN" sz="1600" dirty="0"/>
                  </a:p>
                </p:txBody>
              </p:sp>
              <p:sp>
                <p:nvSpPr>
                  <p:cNvPr id="17" name="íşlîḑe"/>
                  <p:cNvSpPr txBox="1"/>
                  <p:nvPr/>
                </p:nvSpPr>
                <p:spPr bwMode="auto">
                  <a:xfrm>
                    <a:off x="8032458" y="4226757"/>
                    <a:ext cx="3345879" cy="658633"/>
                  </a:xfrm>
                  <a:prstGeom prst="rect">
                    <a:avLst/>
                  </a:prstGeom>
                  <a:noFill/>
                  <a:scene3d>
                    <a:camera prst="orthographicFront">
                      <a:rot lat="0" lon="0" rev="0"/>
                    </a:camera>
                    <a:lightRig rig="threePt" dir="t"/>
                  </a:scene3d>
                  <a:sp3d prstMaterial="matte">
                    <a:bevelT w="1270" h="1270"/>
                  </a:sp3d>
                </p:spPr>
                <p:txBody>
                  <a:bodyPr wrap="none" lIns="90000" tIns="46800" rIns="90000" bIns="46800" anchor="t" anchorCtr="0">
                    <a:normAutofit/>
                  </a:bodyPr>
                  <a:lstStyle/>
                  <a:p>
                    <a:pPr latinLnBrk="0">
                      <a:buClr>
                        <a:prstClr val="white"/>
                      </a:buClr>
                      <a:defRPr/>
                    </a:pPr>
                    <a:r>
                      <a:rPr lang="en-US" altLang="zh-CN" sz="1600" b="1" dirty="0" smtClean="0"/>
                      <a:t>4</a:t>
                    </a:r>
                    <a:r>
                      <a:rPr lang="zh-CN" altLang="en-US" sz="1600" b="1" dirty="0" smtClean="0"/>
                      <a:t>、去铁费用月均超</a:t>
                    </a:r>
                    <a:r>
                      <a:rPr lang="en-US" altLang="zh-CN" sz="1600" b="1" dirty="0" smtClean="0"/>
                      <a:t>3000</a:t>
                    </a:r>
                    <a:r>
                      <a:rPr lang="zh-CN" altLang="en-US" sz="1600" b="1" dirty="0" smtClean="0"/>
                      <a:t>元，六成不能报销，</a:t>
                    </a:r>
                  </a:p>
                  <a:p>
                    <a:pPr latinLnBrk="0">
                      <a:buClr>
                        <a:prstClr val="white"/>
                      </a:buClr>
                      <a:defRPr/>
                    </a:pPr>
                    <a:r>
                      <a:rPr lang="zh-CN" altLang="en-US" sz="1600" b="1" dirty="0" smtClean="0"/>
                      <a:t>自费为主</a:t>
                    </a:r>
                    <a:endParaRPr lang="zh-CN" altLang="en-US" sz="1600" b="1" dirty="0"/>
                  </a:p>
                </p:txBody>
              </p:sp>
            </p:grpSp>
            <p:sp>
              <p:nvSpPr>
                <p:cNvPr id="12" name="ïṡļíḋè"/>
                <p:cNvSpPr/>
                <p:nvPr/>
              </p:nvSpPr>
              <p:spPr bwMode="auto">
                <a:xfrm>
                  <a:off x="5051884" y="2733581"/>
                  <a:ext cx="509956" cy="509956"/>
                </a:xfrm>
                <a:custGeom>
                  <a:avLst/>
                  <a:gdLst>
                    <a:gd name="T0" fmla="*/ 223 w 228"/>
                    <a:gd name="T1" fmla="*/ 95 h 228"/>
                    <a:gd name="T2" fmla="*/ 196 w 228"/>
                    <a:gd name="T3" fmla="*/ 90 h 228"/>
                    <a:gd name="T4" fmla="*/ 189 w 228"/>
                    <a:gd name="T5" fmla="*/ 74 h 228"/>
                    <a:gd name="T6" fmla="*/ 205 w 228"/>
                    <a:gd name="T7" fmla="*/ 50 h 228"/>
                    <a:gd name="T8" fmla="*/ 205 w 228"/>
                    <a:gd name="T9" fmla="*/ 43 h 228"/>
                    <a:gd name="T10" fmla="*/ 185 w 228"/>
                    <a:gd name="T11" fmla="*/ 24 h 228"/>
                    <a:gd name="T12" fmla="*/ 178 w 228"/>
                    <a:gd name="T13" fmla="*/ 23 h 228"/>
                    <a:gd name="T14" fmla="*/ 155 w 228"/>
                    <a:gd name="T15" fmla="*/ 39 h 228"/>
                    <a:gd name="T16" fmla="*/ 138 w 228"/>
                    <a:gd name="T17" fmla="*/ 32 h 228"/>
                    <a:gd name="T18" fmla="*/ 133 w 228"/>
                    <a:gd name="T19" fmla="*/ 5 h 228"/>
                    <a:gd name="T20" fmla="*/ 127 w 228"/>
                    <a:gd name="T21" fmla="*/ 0 h 228"/>
                    <a:gd name="T22" fmla="*/ 100 w 228"/>
                    <a:gd name="T23" fmla="*/ 0 h 228"/>
                    <a:gd name="T24" fmla="*/ 94 w 228"/>
                    <a:gd name="T25" fmla="*/ 5 h 228"/>
                    <a:gd name="T26" fmla="*/ 89 w 228"/>
                    <a:gd name="T27" fmla="*/ 32 h 228"/>
                    <a:gd name="T28" fmla="*/ 73 w 228"/>
                    <a:gd name="T29" fmla="*/ 39 h 228"/>
                    <a:gd name="T30" fmla="*/ 50 w 228"/>
                    <a:gd name="T31" fmla="*/ 23 h 228"/>
                    <a:gd name="T32" fmla="*/ 43 w 228"/>
                    <a:gd name="T33" fmla="*/ 24 h 228"/>
                    <a:gd name="T34" fmla="*/ 23 w 228"/>
                    <a:gd name="T35" fmla="*/ 43 h 228"/>
                    <a:gd name="T36" fmla="*/ 23 w 228"/>
                    <a:gd name="T37" fmla="*/ 51 h 228"/>
                    <a:gd name="T38" fmla="*/ 39 w 228"/>
                    <a:gd name="T39" fmla="*/ 74 h 228"/>
                    <a:gd name="T40" fmla="*/ 32 w 228"/>
                    <a:gd name="T41" fmla="*/ 90 h 228"/>
                    <a:gd name="T42" fmla="*/ 5 w 228"/>
                    <a:gd name="T43" fmla="*/ 95 h 228"/>
                    <a:gd name="T44" fmla="*/ 0 w 228"/>
                    <a:gd name="T45" fmla="*/ 100 h 228"/>
                    <a:gd name="T46" fmla="*/ 0 w 228"/>
                    <a:gd name="T47" fmla="*/ 128 h 228"/>
                    <a:gd name="T48" fmla="*/ 5 w 228"/>
                    <a:gd name="T49" fmla="*/ 134 h 228"/>
                    <a:gd name="T50" fmla="*/ 32 w 228"/>
                    <a:gd name="T51" fmla="*/ 139 h 228"/>
                    <a:gd name="T52" fmla="*/ 39 w 228"/>
                    <a:gd name="T53" fmla="*/ 155 h 228"/>
                    <a:gd name="T54" fmla="*/ 23 w 228"/>
                    <a:gd name="T55" fmla="*/ 178 h 228"/>
                    <a:gd name="T56" fmla="*/ 24 w 228"/>
                    <a:gd name="T57" fmla="*/ 185 h 228"/>
                    <a:gd name="T58" fmla="*/ 43 w 228"/>
                    <a:gd name="T59" fmla="*/ 204 h 228"/>
                    <a:gd name="T60" fmla="*/ 51 w 228"/>
                    <a:gd name="T61" fmla="*/ 205 h 228"/>
                    <a:gd name="T62" fmla="*/ 73 w 228"/>
                    <a:gd name="T63" fmla="*/ 189 h 228"/>
                    <a:gd name="T64" fmla="*/ 89 w 228"/>
                    <a:gd name="T65" fmla="*/ 196 h 228"/>
                    <a:gd name="T66" fmla="*/ 94 w 228"/>
                    <a:gd name="T67" fmla="*/ 223 h 228"/>
                    <a:gd name="T68" fmla="*/ 100 w 228"/>
                    <a:gd name="T69" fmla="*/ 228 h 228"/>
                    <a:gd name="T70" fmla="*/ 127 w 228"/>
                    <a:gd name="T71" fmla="*/ 228 h 228"/>
                    <a:gd name="T72" fmla="*/ 133 w 228"/>
                    <a:gd name="T73" fmla="*/ 223 h 228"/>
                    <a:gd name="T74" fmla="*/ 138 w 228"/>
                    <a:gd name="T75" fmla="*/ 196 h 228"/>
                    <a:gd name="T76" fmla="*/ 154 w 228"/>
                    <a:gd name="T77" fmla="*/ 190 h 228"/>
                    <a:gd name="T78" fmla="*/ 177 w 228"/>
                    <a:gd name="T79" fmla="*/ 205 h 228"/>
                    <a:gd name="T80" fmla="*/ 185 w 228"/>
                    <a:gd name="T81" fmla="*/ 205 h 228"/>
                    <a:gd name="T82" fmla="*/ 204 w 228"/>
                    <a:gd name="T83" fmla="*/ 185 h 228"/>
                    <a:gd name="T84" fmla="*/ 205 w 228"/>
                    <a:gd name="T85" fmla="*/ 178 h 228"/>
                    <a:gd name="T86" fmla="*/ 189 w 228"/>
                    <a:gd name="T87" fmla="*/ 155 h 228"/>
                    <a:gd name="T88" fmla="*/ 196 w 228"/>
                    <a:gd name="T89" fmla="*/ 139 h 228"/>
                    <a:gd name="T90" fmla="*/ 223 w 228"/>
                    <a:gd name="T91" fmla="*/ 134 h 228"/>
                    <a:gd name="T92" fmla="*/ 228 w 228"/>
                    <a:gd name="T93" fmla="*/ 128 h 228"/>
                    <a:gd name="T94" fmla="*/ 228 w 228"/>
                    <a:gd name="T95" fmla="*/ 100 h 228"/>
                    <a:gd name="T96" fmla="*/ 223 w 228"/>
                    <a:gd name="T97" fmla="*/ 95 h 228"/>
                    <a:gd name="T98" fmla="*/ 114 w 228"/>
                    <a:gd name="T99" fmla="*/ 149 h 228"/>
                    <a:gd name="T100" fmla="*/ 79 w 228"/>
                    <a:gd name="T101" fmla="*/ 114 h 228"/>
                    <a:gd name="T102" fmla="*/ 114 w 228"/>
                    <a:gd name="T103" fmla="*/ 79 h 228"/>
                    <a:gd name="T104" fmla="*/ 149 w 228"/>
                    <a:gd name="T105" fmla="*/ 114 h 228"/>
                    <a:gd name="T106" fmla="*/ 114 w 228"/>
                    <a:gd name="T107" fmla="*/ 149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28" h="228">
                      <a:moveTo>
                        <a:pt x="223" y="95"/>
                      </a:moveTo>
                      <a:cubicBezTo>
                        <a:pt x="196" y="90"/>
                        <a:pt x="196" y="90"/>
                        <a:pt x="196" y="90"/>
                      </a:cubicBezTo>
                      <a:cubicBezTo>
                        <a:pt x="194" y="84"/>
                        <a:pt x="192" y="79"/>
                        <a:pt x="189" y="74"/>
                      </a:cubicBezTo>
                      <a:cubicBezTo>
                        <a:pt x="205" y="50"/>
                        <a:pt x="205" y="50"/>
                        <a:pt x="205" y="50"/>
                      </a:cubicBezTo>
                      <a:cubicBezTo>
                        <a:pt x="207" y="48"/>
                        <a:pt x="206" y="45"/>
                        <a:pt x="205" y="43"/>
                      </a:cubicBezTo>
                      <a:cubicBezTo>
                        <a:pt x="185" y="24"/>
                        <a:pt x="185" y="24"/>
                        <a:pt x="185" y="24"/>
                      </a:cubicBezTo>
                      <a:cubicBezTo>
                        <a:pt x="183" y="22"/>
                        <a:pt x="180" y="21"/>
                        <a:pt x="178" y="23"/>
                      </a:cubicBezTo>
                      <a:cubicBezTo>
                        <a:pt x="155" y="39"/>
                        <a:pt x="155" y="39"/>
                        <a:pt x="155" y="39"/>
                      </a:cubicBezTo>
                      <a:cubicBezTo>
                        <a:pt x="149" y="36"/>
                        <a:pt x="144" y="34"/>
                        <a:pt x="138" y="32"/>
                      </a:cubicBezTo>
                      <a:cubicBezTo>
                        <a:pt x="133" y="5"/>
                        <a:pt x="133" y="5"/>
                        <a:pt x="133" y="5"/>
                      </a:cubicBezTo>
                      <a:cubicBezTo>
                        <a:pt x="133" y="2"/>
                        <a:pt x="130" y="0"/>
                        <a:pt x="127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97" y="0"/>
                        <a:pt x="95" y="2"/>
                        <a:pt x="94" y="5"/>
                      </a:cubicBezTo>
                      <a:cubicBezTo>
                        <a:pt x="89" y="32"/>
                        <a:pt x="89" y="32"/>
                        <a:pt x="89" y="32"/>
                      </a:cubicBezTo>
                      <a:cubicBezTo>
                        <a:pt x="83" y="34"/>
                        <a:pt x="78" y="36"/>
                        <a:pt x="73" y="39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48" y="22"/>
                        <a:pt x="45" y="22"/>
                        <a:pt x="43" y="24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5"/>
                        <a:pt x="21" y="49"/>
                        <a:pt x="23" y="51"/>
                      </a:cubicBezTo>
                      <a:cubicBezTo>
                        <a:pt x="39" y="74"/>
                        <a:pt x="39" y="74"/>
                        <a:pt x="39" y="74"/>
                      </a:cubicBezTo>
                      <a:cubicBezTo>
                        <a:pt x="36" y="79"/>
                        <a:pt x="34" y="84"/>
                        <a:pt x="32" y="90"/>
                      </a:cubicBezTo>
                      <a:cubicBezTo>
                        <a:pt x="5" y="95"/>
                        <a:pt x="5" y="95"/>
                        <a:pt x="5" y="95"/>
                      </a:cubicBezTo>
                      <a:cubicBezTo>
                        <a:pt x="2" y="95"/>
                        <a:pt x="0" y="98"/>
                        <a:pt x="0" y="10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2" y="133"/>
                        <a:pt x="5" y="134"/>
                      </a:cubicBezTo>
                      <a:cubicBezTo>
                        <a:pt x="32" y="139"/>
                        <a:pt x="32" y="139"/>
                        <a:pt x="32" y="139"/>
                      </a:cubicBezTo>
                      <a:cubicBezTo>
                        <a:pt x="34" y="144"/>
                        <a:pt x="36" y="150"/>
                        <a:pt x="39" y="155"/>
                      </a:cubicBezTo>
                      <a:cubicBezTo>
                        <a:pt x="23" y="178"/>
                        <a:pt x="23" y="178"/>
                        <a:pt x="23" y="178"/>
                      </a:cubicBezTo>
                      <a:cubicBezTo>
                        <a:pt x="22" y="180"/>
                        <a:pt x="22" y="183"/>
                        <a:pt x="24" y="185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5" y="206"/>
                        <a:pt x="48" y="207"/>
                        <a:pt x="51" y="205"/>
                      </a:cubicBezTo>
                      <a:cubicBezTo>
                        <a:pt x="73" y="189"/>
                        <a:pt x="73" y="189"/>
                        <a:pt x="73" y="189"/>
                      </a:cubicBezTo>
                      <a:cubicBezTo>
                        <a:pt x="78" y="192"/>
                        <a:pt x="84" y="194"/>
                        <a:pt x="89" y="196"/>
                      </a:cubicBezTo>
                      <a:cubicBezTo>
                        <a:pt x="94" y="223"/>
                        <a:pt x="94" y="223"/>
                        <a:pt x="94" y="223"/>
                      </a:cubicBezTo>
                      <a:cubicBezTo>
                        <a:pt x="95" y="226"/>
                        <a:pt x="97" y="228"/>
                        <a:pt x="100" y="228"/>
                      </a:cubicBezTo>
                      <a:cubicBezTo>
                        <a:pt x="127" y="228"/>
                        <a:pt x="127" y="228"/>
                        <a:pt x="127" y="228"/>
                      </a:cubicBezTo>
                      <a:cubicBezTo>
                        <a:pt x="130" y="228"/>
                        <a:pt x="133" y="226"/>
                        <a:pt x="133" y="223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4" y="194"/>
                        <a:pt x="149" y="192"/>
                        <a:pt x="154" y="190"/>
                      </a:cubicBezTo>
                      <a:cubicBezTo>
                        <a:pt x="177" y="205"/>
                        <a:pt x="177" y="205"/>
                        <a:pt x="177" y="205"/>
                      </a:cubicBezTo>
                      <a:cubicBezTo>
                        <a:pt x="180" y="207"/>
                        <a:pt x="183" y="207"/>
                        <a:pt x="185" y="205"/>
                      </a:cubicBezTo>
                      <a:cubicBezTo>
                        <a:pt x="204" y="185"/>
                        <a:pt x="204" y="185"/>
                        <a:pt x="204" y="185"/>
                      </a:cubicBezTo>
                      <a:cubicBezTo>
                        <a:pt x="206" y="183"/>
                        <a:pt x="206" y="180"/>
                        <a:pt x="205" y="178"/>
                      </a:cubicBezTo>
                      <a:cubicBezTo>
                        <a:pt x="189" y="155"/>
                        <a:pt x="189" y="155"/>
                        <a:pt x="189" y="155"/>
                      </a:cubicBezTo>
                      <a:cubicBezTo>
                        <a:pt x="192" y="150"/>
                        <a:pt x="194" y="144"/>
                        <a:pt x="196" y="139"/>
                      </a:cubicBezTo>
                      <a:cubicBezTo>
                        <a:pt x="223" y="134"/>
                        <a:pt x="223" y="134"/>
                        <a:pt x="223" y="134"/>
                      </a:cubicBezTo>
                      <a:cubicBezTo>
                        <a:pt x="226" y="133"/>
                        <a:pt x="228" y="131"/>
                        <a:pt x="228" y="128"/>
                      </a:cubicBezTo>
                      <a:cubicBezTo>
                        <a:pt x="228" y="100"/>
                        <a:pt x="228" y="100"/>
                        <a:pt x="228" y="100"/>
                      </a:cubicBezTo>
                      <a:cubicBezTo>
                        <a:pt x="228" y="98"/>
                        <a:pt x="226" y="95"/>
                        <a:pt x="223" y="95"/>
                      </a:cubicBezTo>
                      <a:close/>
                      <a:moveTo>
                        <a:pt x="114" y="149"/>
                      </a:moveTo>
                      <a:cubicBezTo>
                        <a:pt x="95" y="149"/>
                        <a:pt x="79" y="133"/>
                        <a:pt x="79" y="114"/>
                      </a:cubicBezTo>
                      <a:cubicBezTo>
                        <a:pt x="79" y="95"/>
                        <a:pt x="95" y="79"/>
                        <a:pt x="114" y="79"/>
                      </a:cubicBezTo>
                      <a:cubicBezTo>
                        <a:pt x="133" y="79"/>
                        <a:pt x="149" y="95"/>
                        <a:pt x="149" y="114"/>
                      </a:cubicBezTo>
                      <a:cubicBezTo>
                        <a:pt x="149" y="133"/>
                        <a:pt x="133" y="149"/>
                        <a:pt x="114" y="1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13" name="íSļïḋê"/>
                <p:cNvSpPr/>
                <p:nvPr/>
              </p:nvSpPr>
              <p:spPr bwMode="auto">
                <a:xfrm>
                  <a:off x="6708068" y="2725445"/>
                  <a:ext cx="509956" cy="509956"/>
                </a:xfrm>
                <a:custGeom>
                  <a:avLst/>
                  <a:gdLst>
                    <a:gd name="T0" fmla="*/ 130 w 236"/>
                    <a:gd name="T1" fmla="*/ 1 h 236"/>
                    <a:gd name="T2" fmla="*/ 118 w 236"/>
                    <a:gd name="T3" fmla="*/ 0 h 236"/>
                    <a:gd name="T4" fmla="*/ 30 w 236"/>
                    <a:gd name="T5" fmla="*/ 40 h 236"/>
                    <a:gd name="T6" fmla="*/ 68 w 236"/>
                    <a:gd name="T7" fmla="*/ 105 h 236"/>
                    <a:gd name="T8" fmla="*/ 130 w 236"/>
                    <a:gd name="T9" fmla="*/ 1 h 236"/>
                    <a:gd name="T10" fmla="*/ 20 w 236"/>
                    <a:gd name="T11" fmla="*/ 52 h 236"/>
                    <a:gd name="T12" fmla="*/ 0 w 236"/>
                    <a:gd name="T13" fmla="*/ 118 h 236"/>
                    <a:gd name="T14" fmla="*/ 5 w 236"/>
                    <a:gd name="T15" fmla="*/ 153 h 236"/>
                    <a:gd name="T16" fmla="*/ 81 w 236"/>
                    <a:gd name="T17" fmla="*/ 153 h 236"/>
                    <a:gd name="T18" fmla="*/ 20 w 236"/>
                    <a:gd name="T19" fmla="*/ 52 h 236"/>
                    <a:gd name="T20" fmla="*/ 225 w 236"/>
                    <a:gd name="T21" fmla="*/ 68 h 236"/>
                    <a:gd name="T22" fmla="*/ 145 w 236"/>
                    <a:gd name="T23" fmla="*/ 3 h 236"/>
                    <a:gd name="T24" fmla="*/ 106 w 236"/>
                    <a:gd name="T25" fmla="*/ 68 h 236"/>
                    <a:gd name="T26" fmla="*/ 225 w 236"/>
                    <a:gd name="T27" fmla="*/ 68 h 236"/>
                    <a:gd name="T28" fmla="*/ 130 w 236"/>
                    <a:gd name="T29" fmla="*/ 167 h 236"/>
                    <a:gd name="T30" fmla="*/ 11 w 236"/>
                    <a:gd name="T31" fmla="*/ 167 h 236"/>
                    <a:gd name="T32" fmla="*/ 96 w 236"/>
                    <a:gd name="T33" fmla="*/ 234 h 236"/>
                    <a:gd name="T34" fmla="*/ 93 w 236"/>
                    <a:gd name="T35" fmla="*/ 232 h 236"/>
                    <a:gd name="T36" fmla="*/ 130 w 236"/>
                    <a:gd name="T37" fmla="*/ 167 h 236"/>
                    <a:gd name="T38" fmla="*/ 230 w 236"/>
                    <a:gd name="T39" fmla="*/ 82 h 236"/>
                    <a:gd name="T40" fmla="*/ 155 w 236"/>
                    <a:gd name="T41" fmla="*/ 82 h 236"/>
                    <a:gd name="T42" fmla="*/ 215 w 236"/>
                    <a:gd name="T43" fmla="*/ 186 h 236"/>
                    <a:gd name="T44" fmla="*/ 236 w 236"/>
                    <a:gd name="T45" fmla="*/ 118 h 236"/>
                    <a:gd name="T46" fmla="*/ 230 w 236"/>
                    <a:gd name="T47" fmla="*/ 82 h 236"/>
                    <a:gd name="T48" fmla="*/ 108 w 236"/>
                    <a:gd name="T49" fmla="*/ 236 h 236"/>
                    <a:gd name="T50" fmla="*/ 118 w 236"/>
                    <a:gd name="T51" fmla="*/ 236 h 236"/>
                    <a:gd name="T52" fmla="*/ 205 w 236"/>
                    <a:gd name="T53" fmla="*/ 198 h 236"/>
                    <a:gd name="T54" fmla="*/ 167 w 236"/>
                    <a:gd name="T55" fmla="*/ 132 h 236"/>
                    <a:gd name="T56" fmla="*/ 108 w 236"/>
                    <a:gd name="T57" fmla="*/ 236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36" h="236">
                      <a:moveTo>
                        <a:pt x="130" y="1"/>
                      </a:moveTo>
                      <a:cubicBezTo>
                        <a:pt x="126" y="0"/>
                        <a:pt x="122" y="0"/>
                        <a:pt x="118" y="0"/>
                      </a:cubicBezTo>
                      <a:cubicBezTo>
                        <a:pt x="83" y="0"/>
                        <a:pt x="51" y="16"/>
                        <a:pt x="30" y="40"/>
                      </a:cubicBezTo>
                      <a:cubicBezTo>
                        <a:pt x="68" y="105"/>
                        <a:pt x="68" y="105"/>
                        <a:pt x="68" y="105"/>
                      </a:cubicBezTo>
                      <a:lnTo>
                        <a:pt x="130" y="1"/>
                      </a:lnTo>
                      <a:close/>
                      <a:moveTo>
                        <a:pt x="20" y="52"/>
                      </a:moveTo>
                      <a:cubicBezTo>
                        <a:pt x="7" y="71"/>
                        <a:pt x="0" y="94"/>
                        <a:pt x="0" y="118"/>
                      </a:cubicBezTo>
                      <a:cubicBezTo>
                        <a:pt x="0" y="130"/>
                        <a:pt x="2" y="142"/>
                        <a:pt x="5" y="153"/>
                      </a:cubicBezTo>
                      <a:cubicBezTo>
                        <a:pt x="81" y="153"/>
                        <a:pt x="81" y="153"/>
                        <a:pt x="81" y="153"/>
                      </a:cubicBezTo>
                      <a:lnTo>
                        <a:pt x="20" y="52"/>
                      </a:lnTo>
                      <a:close/>
                      <a:moveTo>
                        <a:pt x="225" y="68"/>
                      </a:moveTo>
                      <a:cubicBezTo>
                        <a:pt x="210" y="36"/>
                        <a:pt x="180" y="11"/>
                        <a:pt x="145" y="3"/>
                      </a:cubicBezTo>
                      <a:cubicBezTo>
                        <a:pt x="106" y="68"/>
                        <a:pt x="106" y="68"/>
                        <a:pt x="106" y="68"/>
                      </a:cubicBezTo>
                      <a:lnTo>
                        <a:pt x="225" y="68"/>
                      </a:lnTo>
                      <a:close/>
                      <a:moveTo>
                        <a:pt x="130" y="167"/>
                      </a:moveTo>
                      <a:cubicBezTo>
                        <a:pt x="11" y="167"/>
                        <a:pt x="11" y="167"/>
                        <a:pt x="11" y="167"/>
                      </a:cubicBezTo>
                      <a:cubicBezTo>
                        <a:pt x="26" y="201"/>
                        <a:pt x="58" y="227"/>
                        <a:pt x="96" y="234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lnTo>
                        <a:pt x="130" y="167"/>
                      </a:lnTo>
                      <a:close/>
                      <a:moveTo>
                        <a:pt x="230" y="82"/>
                      </a:moveTo>
                      <a:cubicBezTo>
                        <a:pt x="155" y="82"/>
                        <a:pt x="155" y="82"/>
                        <a:pt x="155" y="82"/>
                      </a:cubicBezTo>
                      <a:cubicBezTo>
                        <a:pt x="215" y="186"/>
                        <a:pt x="215" y="186"/>
                        <a:pt x="215" y="186"/>
                      </a:cubicBezTo>
                      <a:cubicBezTo>
                        <a:pt x="228" y="167"/>
                        <a:pt x="236" y="143"/>
                        <a:pt x="236" y="118"/>
                      </a:cubicBezTo>
                      <a:cubicBezTo>
                        <a:pt x="236" y="106"/>
                        <a:pt x="234" y="94"/>
                        <a:pt x="230" y="82"/>
                      </a:cubicBezTo>
                      <a:close/>
                      <a:moveTo>
                        <a:pt x="108" y="236"/>
                      </a:moveTo>
                      <a:cubicBezTo>
                        <a:pt x="111" y="236"/>
                        <a:pt x="115" y="236"/>
                        <a:pt x="118" y="236"/>
                      </a:cubicBezTo>
                      <a:cubicBezTo>
                        <a:pt x="152" y="236"/>
                        <a:pt x="183" y="221"/>
                        <a:pt x="205" y="198"/>
                      </a:cubicBezTo>
                      <a:cubicBezTo>
                        <a:pt x="167" y="132"/>
                        <a:pt x="167" y="132"/>
                        <a:pt x="167" y="132"/>
                      </a:cubicBezTo>
                      <a:lnTo>
                        <a:pt x="108" y="23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iśľíḍé"/>
                <p:cNvSpPr/>
                <p:nvPr/>
              </p:nvSpPr>
              <p:spPr bwMode="auto">
                <a:xfrm>
                  <a:off x="5051884" y="4103401"/>
                  <a:ext cx="509956" cy="509956"/>
                </a:xfrm>
                <a:custGeom>
                  <a:avLst/>
                  <a:gdLst>
                    <a:gd name="T0" fmla="*/ 74 w 236"/>
                    <a:gd name="T1" fmla="*/ 160 h 236"/>
                    <a:gd name="T2" fmla="*/ 93 w 236"/>
                    <a:gd name="T3" fmla="*/ 160 h 236"/>
                    <a:gd name="T4" fmla="*/ 93 w 236"/>
                    <a:gd name="T5" fmla="*/ 103 h 236"/>
                    <a:gd name="T6" fmla="*/ 74 w 236"/>
                    <a:gd name="T7" fmla="*/ 103 h 236"/>
                    <a:gd name="T8" fmla="*/ 74 w 236"/>
                    <a:gd name="T9" fmla="*/ 160 h 236"/>
                    <a:gd name="T10" fmla="*/ 140 w 236"/>
                    <a:gd name="T11" fmla="*/ 102 h 236"/>
                    <a:gd name="T12" fmla="*/ 122 w 236"/>
                    <a:gd name="T13" fmla="*/ 111 h 236"/>
                    <a:gd name="T14" fmla="*/ 122 w 236"/>
                    <a:gd name="T15" fmla="*/ 103 h 236"/>
                    <a:gd name="T16" fmla="*/ 103 w 236"/>
                    <a:gd name="T17" fmla="*/ 103 h 236"/>
                    <a:gd name="T18" fmla="*/ 103 w 236"/>
                    <a:gd name="T19" fmla="*/ 160 h 236"/>
                    <a:gd name="T20" fmla="*/ 122 w 236"/>
                    <a:gd name="T21" fmla="*/ 160 h 236"/>
                    <a:gd name="T22" fmla="*/ 122 w 236"/>
                    <a:gd name="T23" fmla="*/ 128 h 236"/>
                    <a:gd name="T24" fmla="*/ 123 w 236"/>
                    <a:gd name="T25" fmla="*/ 124 h 236"/>
                    <a:gd name="T26" fmla="*/ 133 w 236"/>
                    <a:gd name="T27" fmla="*/ 117 h 236"/>
                    <a:gd name="T28" fmla="*/ 142 w 236"/>
                    <a:gd name="T29" fmla="*/ 130 h 236"/>
                    <a:gd name="T30" fmla="*/ 142 w 236"/>
                    <a:gd name="T31" fmla="*/ 160 h 236"/>
                    <a:gd name="T32" fmla="*/ 161 w 236"/>
                    <a:gd name="T33" fmla="*/ 160 h 236"/>
                    <a:gd name="T34" fmla="*/ 161 w 236"/>
                    <a:gd name="T35" fmla="*/ 160 h 236"/>
                    <a:gd name="T36" fmla="*/ 161 w 236"/>
                    <a:gd name="T37" fmla="*/ 127 h 236"/>
                    <a:gd name="T38" fmla="*/ 140 w 236"/>
                    <a:gd name="T39" fmla="*/ 102 h 236"/>
                    <a:gd name="T40" fmla="*/ 122 w 236"/>
                    <a:gd name="T41" fmla="*/ 111 h 236"/>
                    <a:gd name="T42" fmla="*/ 122 w 236"/>
                    <a:gd name="T43" fmla="*/ 111 h 236"/>
                    <a:gd name="T44" fmla="*/ 122 w 236"/>
                    <a:gd name="T45" fmla="*/ 111 h 236"/>
                    <a:gd name="T46" fmla="*/ 83 w 236"/>
                    <a:gd name="T47" fmla="*/ 75 h 236"/>
                    <a:gd name="T48" fmla="*/ 73 w 236"/>
                    <a:gd name="T49" fmla="*/ 85 h 236"/>
                    <a:gd name="T50" fmla="*/ 83 w 236"/>
                    <a:gd name="T51" fmla="*/ 95 h 236"/>
                    <a:gd name="T52" fmla="*/ 83 w 236"/>
                    <a:gd name="T53" fmla="*/ 95 h 236"/>
                    <a:gd name="T54" fmla="*/ 94 w 236"/>
                    <a:gd name="T55" fmla="*/ 85 h 236"/>
                    <a:gd name="T56" fmla="*/ 83 w 236"/>
                    <a:gd name="T57" fmla="*/ 75 h 236"/>
                    <a:gd name="T58" fmla="*/ 118 w 236"/>
                    <a:gd name="T59" fmla="*/ 0 h 236"/>
                    <a:gd name="T60" fmla="*/ 0 w 236"/>
                    <a:gd name="T61" fmla="*/ 118 h 236"/>
                    <a:gd name="T62" fmla="*/ 118 w 236"/>
                    <a:gd name="T63" fmla="*/ 236 h 236"/>
                    <a:gd name="T64" fmla="*/ 236 w 236"/>
                    <a:gd name="T65" fmla="*/ 118 h 236"/>
                    <a:gd name="T66" fmla="*/ 118 w 236"/>
                    <a:gd name="T67" fmla="*/ 0 h 236"/>
                    <a:gd name="T68" fmla="*/ 181 w 236"/>
                    <a:gd name="T69" fmla="*/ 172 h 236"/>
                    <a:gd name="T70" fmla="*/ 171 w 236"/>
                    <a:gd name="T71" fmla="*/ 181 h 236"/>
                    <a:gd name="T72" fmla="*/ 64 w 236"/>
                    <a:gd name="T73" fmla="*/ 181 h 236"/>
                    <a:gd name="T74" fmla="*/ 55 w 236"/>
                    <a:gd name="T75" fmla="*/ 172 h 236"/>
                    <a:gd name="T76" fmla="*/ 55 w 236"/>
                    <a:gd name="T77" fmla="*/ 63 h 236"/>
                    <a:gd name="T78" fmla="*/ 64 w 236"/>
                    <a:gd name="T79" fmla="*/ 54 h 236"/>
                    <a:gd name="T80" fmla="*/ 171 w 236"/>
                    <a:gd name="T81" fmla="*/ 54 h 236"/>
                    <a:gd name="T82" fmla="*/ 181 w 236"/>
                    <a:gd name="T83" fmla="*/ 63 h 236"/>
                    <a:gd name="T84" fmla="*/ 181 w 236"/>
                    <a:gd name="T85" fmla="*/ 172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36" h="236">
                      <a:moveTo>
                        <a:pt x="74" y="160"/>
                      </a:moveTo>
                      <a:cubicBezTo>
                        <a:pt x="93" y="160"/>
                        <a:pt x="93" y="160"/>
                        <a:pt x="93" y="160"/>
                      </a:cubicBezTo>
                      <a:cubicBezTo>
                        <a:pt x="93" y="103"/>
                        <a:pt x="93" y="103"/>
                        <a:pt x="93" y="103"/>
                      </a:cubicBezTo>
                      <a:cubicBezTo>
                        <a:pt x="74" y="103"/>
                        <a:pt x="74" y="103"/>
                        <a:pt x="74" y="103"/>
                      </a:cubicBezTo>
                      <a:lnTo>
                        <a:pt x="74" y="160"/>
                      </a:lnTo>
                      <a:close/>
                      <a:moveTo>
                        <a:pt x="140" y="102"/>
                      </a:moveTo>
                      <a:cubicBezTo>
                        <a:pt x="129" y="102"/>
                        <a:pt x="125" y="107"/>
                        <a:pt x="122" y="111"/>
                      </a:cubicBezTo>
                      <a:cubicBezTo>
                        <a:pt x="122" y="103"/>
                        <a:pt x="122" y="103"/>
                        <a:pt x="122" y="103"/>
                      </a:cubicBezTo>
                      <a:cubicBezTo>
                        <a:pt x="103" y="103"/>
                        <a:pt x="103" y="103"/>
                        <a:pt x="103" y="103"/>
                      </a:cubicBezTo>
                      <a:cubicBezTo>
                        <a:pt x="104" y="108"/>
                        <a:pt x="103" y="160"/>
                        <a:pt x="103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28"/>
                        <a:pt x="122" y="128"/>
                        <a:pt x="122" y="128"/>
                      </a:cubicBezTo>
                      <a:cubicBezTo>
                        <a:pt x="122" y="127"/>
                        <a:pt x="123" y="125"/>
                        <a:pt x="123" y="124"/>
                      </a:cubicBezTo>
                      <a:cubicBezTo>
                        <a:pt x="124" y="120"/>
                        <a:pt x="128" y="117"/>
                        <a:pt x="133" y="117"/>
                      </a:cubicBezTo>
                      <a:cubicBezTo>
                        <a:pt x="140" y="117"/>
                        <a:pt x="142" y="122"/>
                        <a:pt x="142" y="130"/>
                      </a:cubicBezTo>
                      <a:cubicBezTo>
                        <a:pt x="142" y="160"/>
                        <a:pt x="142" y="160"/>
                        <a:pt x="142" y="160"/>
                      </a:cubicBezTo>
                      <a:cubicBezTo>
                        <a:pt x="161" y="160"/>
                        <a:pt x="161" y="160"/>
                        <a:pt x="161" y="160"/>
                      </a:cubicBezTo>
                      <a:cubicBezTo>
                        <a:pt x="161" y="160"/>
                        <a:pt x="161" y="160"/>
                        <a:pt x="161" y="160"/>
                      </a:cubicBezTo>
                      <a:cubicBezTo>
                        <a:pt x="161" y="127"/>
                        <a:pt x="161" y="127"/>
                        <a:pt x="161" y="127"/>
                      </a:cubicBezTo>
                      <a:cubicBezTo>
                        <a:pt x="161" y="110"/>
                        <a:pt x="152" y="102"/>
                        <a:pt x="140" y="102"/>
                      </a:cubicBezTo>
                      <a:close/>
                      <a:moveTo>
                        <a:pt x="122" y="111"/>
                      </a:move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lose/>
                      <a:moveTo>
                        <a:pt x="83" y="75"/>
                      </a:moveTo>
                      <a:cubicBezTo>
                        <a:pt x="77" y="75"/>
                        <a:pt x="73" y="80"/>
                        <a:pt x="73" y="85"/>
                      </a:cubicBezTo>
                      <a:cubicBezTo>
                        <a:pt x="73" y="91"/>
                        <a:pt x="77" y="95"/>
                        <a:pt x="83" y="95"/>
                      </a:cubicBezTo>
                      <a:cubicBezTo>
                        <a:pt x="83" y="95"/>
                        <a:pt x="83" y="95"/>
                        <a:pt x="83" y="95"/>
                      </a:cubicBezTo>
                      <a:cubicBezTo>
                        <a:pt x="90" y="95"/>
                        <a:pt x="94" y="91"/>
                        <a:pt x="94" y="85"/>
                      </a:cubicBezTo>
                      <a:cubicBezTo>
                        <a:pt x="94" y="80"/>
                        <a:pt x="90" y="75"/>
                        <a:pt x="83" y="75"/>
                      </a:cubicBezTo>
                      <a:close/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81" y="172"/>
                      </a:moveTo>
                      <a:cubicBezTo>
                        <a:pt x="181" y="177"/>
                        <a:pt x="176" y="181"/>
                        <a:pt x="171" y="181"/>
                      </a:cubicBezTo>
                      <a:cubicBezTo>
                        <a:pt x="64" y="181"/>
                        <a:pt x="64" y="181"/>
                        <a:pt x="64" y="181"/>
                      </a:cubicBezTo>
                      <a:cubicBezTo>
                        <a:pt x="59" y="181"/>
                        <a:pt x="55" y="177"/>
                        <a:pt x="55" y="172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55" y="58"/>
                        <a:pt x="59" y="54"/>
                        <a:pt x="64" y="54"/>
                      </a:cubicBezTo>
                      <a:cubicBezTo>
                        <a:pt x="171" y="54"/>
                        <a:pt x="171" y="54"/>
                        <a:pt x="171" y="54"/>
                      </a:cubicBezTo>
                      <a:cubicBezTo>
                        <a:pt x="176" y="54"/>
                        <a:pt x="181" y="58"/>
                        <a:pt x="181" y="63"/>
                      </a:cubicBezTo>
                      <a:cubicBezTo>
                        <a:pt x="181" y="172"/>
                        <a:pt x="181" y="172"/>
                        <a:pt x="181" y="17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îslïďè"/>
                <p:cNvSpPr/>
                <p:nvPr/>
              </p:nvSpPr>
              <p:spPr bwMode="auto">
                <a:xfrm>
                  <a:off x="6717609" y="4101327"/>
                  <a:ext cx="509956" cy="509956"/>
                </a:xfrm>
                <a:custGeom>
                  <a:avLst/>
                  <a:gdLst>
                    <a:gd name="T0" fmla="*/ 118 w 236"/>
                    <a:gd name="T1" fmla="*/ 142 h 236"/>
                    <a:gd name="T2" fmla="*/ 142 w 236"/>
                    <a:gd name="T3" fmla="*/ 118 h 236"/>
                    <a:gd name="T4" fmla="*/ 137 w 236"/>
                    <a:gd name="T5" fmla="*/ 105 h 236"/>
                    <a:gd name="T6" fmla="*/ 118 w 236"/>
                    <a:gd name="T7" fmla="*/ 95 h 236"/>
                    <a:gd name="T8" fmla="*/ 99 w 236"/>
                    <a:gd name="T9" fmla="*/ 105 h 236"/>
                    <a:gd name="T10" fmla="*/ 94 w 236"/>
                    <a:gd name="T11" fmla="*/ 118 h 236"/>
                    <a:gd name="T12" fmla="*/ 118 w 236"/>
                    <a:gd name="T13" fmla="*/ 142 h 236"/>
                    <a:gd name="T14" fmla="*/ 170 w 236"/>
                    <a:gd name="T15" fmla="*/ 89 h 236"/>
                    <a:gd name="T16" fmla="*/ 170 w 236"/>
                    <a:gd name="T17" fmla="*/ 70 h 236"/>
                    <a:gd name="T18" fmla="*/ 170 w 236"/>
                    <a:gd name="T19" fmla="*/ 67 h 236"/>
                    <a:gd name="T20" fmla="*/ 167 w 236"/>
                    <a:gd name="T21" fmla="*/ 67 h 236"/>
                    <a:gd name="T22" fmla="*/ 147 w 236"/>
                    <a:gd name="T23" fmla="*/ 67 h 236"/>
                    <a:gd name="T24" fmla="*/ 147 w 236"/>
                    <a:gd name="T25" fmla="*/ 90 h 236"/>
                    <a:gd name="T26" fmla="*/ 170 w 236"/>
                    <a:gd name="T27" fmla="*/ 89 h 236"/>
                    <a:gd name="T28" fmla="*/ 118 w 236"/>
                    <a:gd name="T29" fmla="*/ 0 h 236"/>
                    <a:gd name="T30" fmla="*/ 0 w 236"/>
                    <a:gd name="T31" fmla="*/ 118 h 236"/>
                    <a:gd name="T32" fmla="*/ 118 w 236"/>
                    <a:gd name="T33" fmla="*/ 236 h 236"/>
                    <a:gd name="T34" fmla="*/ 236 w 236"/>
                    <a:gd name="T35" fmla="*/ 118 h 236"/>
                    <a:gd name="T36" fmla="*/ 118 w 236"/>
                    <a:gd name="T37" fmla="*/ 0 h 236"/>
                    <a:gd name="T38" fmla="*/ 185 w 236"/>
                    <a:gd name="T39" fmla="*/ 105 h 236"/>
                    <a:gd name="T40" fmla="*/ 185 w 236"/>
                    <a:gd name="T41" fmla="*/ 160 h 236"/>
                    <a:gd name="T42" fmla="*/ 159 w 236"/>
                    <a:gd name="T43" fmla="*/ 186 h 236"/>
                    <a:gd name="T44" fmla="*/ 77 w 236"/>
                    <a:gd name="T45" fmla="*/ 186 h 236"/>
                    <a:gd name="T46" fmla="*/ 51 w 236"/>
                    <a:gd name="T47" fmla="*/ 160 h 236"/>
                    <a:gd name="T48" fmla="*/ 51 w 236"/>
                    <a:gd name="T49" fmla="*/ 105 h 236"/>
                    <a:gd name="T50" fmla="*/ 51 w 236"/>
                    <a:gd name="T51" fmla="*/ 77 h 236"/>
                    <a:gd name="T52" fmla="*/ 77 w 236"/>
                    <a:gd name="T53" fmla="*/ 51 h 236"/>
                    <a:gd name="T54" fmla="*/ 159 w 236"/>
                    <a:gd name="T55" fmla="*/ 51 h 236"/>
                    <a:gd name="T56" fmla="*/ 185 w 236"/>
                    <a:gd name="T57" fmla="*/ 77 h 236"/>
                    <a:gd name="T58" fmla="*/ 185 w 236"/>
                    <a:gd name="T59" fmla="*/ 105 h 236"/>
                    <a:gd name="T60" fmla="*/ 155 w 236"/>
                    <a:gd name="T61" fmla="*/ 118 h 236"/>
                    <a:gd name="T62" fmla="*/ 118 w 236"/>
                    <a:gd name="T63" fmla="*/ 155 h 236"/>
                    <a:gd name="T64" fmla="*/ 81 w 236"/>
                    <a:gd name="T65" fmla="*/ 118 h 236"/>
                    <a:gd name="T66" fmla="*/ 84 w 236"/>
                    <a:gd name="T67" fmla="*/ 105 h 236"/>
                    <a:gd name="T68" fmla="*/ 64 w 236"/>
                    <a:gd name="T69" fmla="*/ 105 h 236"/>
                    <a:gd name="T70" fmla="*/ 64 w 236"/>
                    <a:gd name="T71" fmla="*/ 160 h 236"/>
                    <a:gd name="T72" fmla="*/ 77 w 236"/>
                    <a:gd name="T73" fmla="*/ 172 h 236"/>
                    <a:gd name="T74" fmla="*/ 159 w 236"/>
                    <a:gd name="T75" fmla="*/ 172 h 236"/>
                    <a:gd name="T76" fmla="*/ 172 w 236"/>
                    <a:gd name="T77" fmla="*/ 160 h 236"/>
                    <a:gd name="T78" fmla="*/ 172 w 236"/>
                    <a:gd name="T79" fmla="*/ 105 h 236"/>
                    <a:gd name="T80" fmla="*/ 152 w 236"/>
                    <a:gd name="T81" fmla="*/ 105 h 236"/>
                    <a:gd name="T82" fmla="*/ 155 w 236"/>
                    <a:gd name="T83" fmla="*/ 118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36" h="236">
                      <a:moveTo>
                        <a:pt x="118" y="142"/>
                      </a:moveTo>
                      <a:cubicBezTo>
                        <a:pt x="131" y="142"/>
                        <a:pt x="142" y="131"/>
                        <a:pt x="142" y="118"/>
                      </a:cubicBezTo>
                      <a:cubicBezTo>
                        <a:pt x="142" y="113"/>
                        <a:pt x="140" y="108"/>
                        <a:pt x="137" y="105"/>
                      </a:cubicBezTo>
                      <a:cubicBezTo>
                        <a:pt x="133" y="99"/>
                        <a:pt x="126" y="95"/>
                        <a:pt x="118" y="95"/>
                      </a:cubicBezTo>
                      <a:cubicBezTo>
                        <a:pt x="110" y="95"/>
                        <a:pt x="103" y="99"/>
                        <a:pt x="99" y="105"/>
                      </a:cubicBezTo>
                      <a:cubicBezTo>
                        <a:pt x="96" y="108"/>
                        <a:pt x="94" y="113"/>
                        <a:pt x="94" y="118"/>
                      </a:cubicBezTo>
                      <a:cubicBezTo>
                        <a:pt x="94" y="131"/>
                        <a:pt x="105" y="142"/>
                        <a:pt x="118" y="142"/>
                      </a:cubicBezTo>
                      <a:close/>
                      <a:moveTo>
                        <a:pt x="170" y="89"/>
                      </a:moveTo>
                      <a:cubicBezTo>
                        <a:pt x="170" y="70"/>
                        <a:pt x="170" y="70"/>
                        <a:pt x="170" y="70"/>
                      </a:cubicBezTo>
                      <a:cubicBezTo>
                        <a:pt x="170" y="67"/>
                        <a:pt x="170" y="67"/>
                        <a:pt x="170" y="67"/>
                      </a:cubicBezTo>
                      <a:cubicBezTo>
                        <a:pt x="167" y="67"/>
                        <a:pt x="167" y="67"/>
                        <a:pt x="167" y="67"/>
                      </a:cubicBezTo>
                      <a:cubicBezTo>
                        <a:pt x="147" y="67"/>
                        <a:pt x="147" y="67"/>
                        <a:pt x="147" y="67"/>
                      </a:cubicBezTo>
                      <a:cubicBezTo>
                        <a:pt x="147" y="90"/>
                        <a:pt x="147" y="90"/>
                        <a:pt x="147" y="90"/>
                      </a:cubicBezTo>
                      <a:lnTo>
                        <a:pt x="170" y="89"/>
                      </a:lnTo>
                      <a:close/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85" y="105"/>
                      </a:moveTo>
                      <a:cubicBezTo>
                        <a:pt x="185" y="160"/>
                        <a:pt x="185" y="160"/>
                        <a:pt x="185" y="160"/>
                      </a:cubicBezTo>
                      <a:cubicBezTo>
                        <a:pt x="185" y="174"/>
                        <a:pt x="173" y="186"/>
                        <a:pt x="159" y="186"/>
                      </a:cubicBezTo>
                      <a:cubicBezTo>
                        <a:pt x="77" y="186"/>
                        <a:pt x="77" y="186"/>
                        <a:pt x="77" y="186"/>
                      </a:cubicBezTo>
                      <a:cubicBezTo>
                        <a:pt x="62" y="186"/>
                        <a:pt x="51" y="174"/>
                        <a:pt x="51" y="160"/>
                      </a:cubicBezTo>
                      <a:cubicBezTo>
                        <a:pt x="51" y="105"/>
                        <a:pt x="51" y="105"/>
                        <a:pt x="51" y="105"/>
                      </a:cubicBezTo>
                      <a:cubicBezTo>
                        <a:pt x="51" y="77"/>
                        <a:pt x="51" y="77"/>
                        <a:pt x="51" y="77"/>
                      </a:cubicBezTo>
                      <a:cubicBezTo>
                        <a:pt x="51" y="63"/>
                        <a:pt x="62" y="51"/>
                        <a:pt x="77" y="51"/>
                      </a:cubicBezTo>
                      <a:cubicBezTo>
                        <a:pt x="159" y="51"/>
                        <a:pt x="159" y="51"/>
                        <a:pt x="159" y="51"/>
                      </a:cubicBezTo>
                      <a:cubicBezTo>
                        <a:pt x="173" y="51"/>
                        <a:pt x="185" y="63"/>
                        <a:pt x="185" y="77"/>
                      </a:cubicBezTo>
                      <a:lnTo>
                        <a:pt x="185" y="105"/>
                      </a:lnTo>
                      <a:close/>
                      <a:moveTo>
                        <a:pt x="155" y="118"/>
                      </a:moveTo>
                      <a:cubicBezTo>
                        <a:pt x="155" y="139"/>
                        <a:pt x="138" y="155"/>
                        <a:pt x="118" y="155"/>
                      </a:cubicBezTo>
                      <a:cubicBezTo>
                        <a:pt x="98" y="155"/>
                        <a:pt x="81" y="139"/>
                        <a:pt x="81" y="118"/>
                      </a:cubicBezTo>
                      <a:cubicBezTo>
                        <a:pt x="81" y="114"/>
                        <a:pt x="82" y="109"/>
                        <a:pt x="84" y="105"/>
                      </a:cubicBezTo>
                      <a:cubicBezTo>
                        <a:pt x="64" y="105"/>
                        <a:pt x="64" y="105"/>
                        <a:pt x="64" y="105"/>
                      </a:cubicBezTo>
                      <a:cubicBezTo>
                        <a:pt x="64" y="160"/>
                        <a:pt x="64" y="160"/>
                        <a:pt x="64" y="160"/>
                      </a:cubicBezTo>
                      <a:cubicBezTo>
                        <a:pt x="64" y="167"/>
                        <a:pt x="70" y="172"/>
                        <a:pt x="77" y="172"/>
                      </a:cubicBezTo>
                      <a:cubicBezTo>
                        <a:pt x="159" y="172"/>
                        <a:pt x="159" y="172"/>
                        <a:pt x="159" y="172"/>
                      </a:cubicBezTo>
                      <a:cubicBezTo>
                        <a:pt x="166" y="172"/>
                        <a:pt x="172" y="167"/>
                        <a:pt x="172" y="160"/>
                      </a:cubicBezTo>
                      <a:cubicBezTo>
                        <a:pt x="172" y="105"/>
                        <a:pt x="172" y="105"/>
                        <a:pt x="172" y="105"/>
                      </a:cubicBezTo>
                      <a:cubicBezTo>
                        <a:pt x="152" y="105"/>
                        <a:pt x="152" y="105"/>
                        <a:pt x="152" y="105"/>
                      </a:cubicBezTo>
                      <a:cubicBezTo>
                        <a:pt x="154" y="109"/>
                        <a:pt x="155" y="114"/>
                        <a:pt x="155" y="1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iṡḷîḍè"/>
              <p:cNvSpPr/>
              <p:nvPr/>
            </p:nvSpPr>
            <p:spPr>
              <a:xfrm>
                <a:off x="12337" y="3861"/>
                <a:ext cx="6083" cy="1641"/>
              </a:xfrm>
              <a:prstGeom prst="rect">
                <a:avLst/>
              </a:prstGeom>
            </p:spPr>
            <p:txBody>
              <a:bodyPr wrap="square" lIns="90000" tIns="46800" rIns="90000" bIns="46800">
                <a:noAutofit/>
              </a:bodyPr>
              <a:lstStyle/>
              <a:p>
                <a:pPr marL="171450" indent="-1714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 smtClean="0">
                    <a:solidFill>
                      <a:srgbClr val="000000"/>
                    </a:solidFill>
                  </a:rPr>
                  <a:t>地贫造血干细胞移植医疗资源相对集中，排队现象严重</a:t>
                </a:r>
              </a:p>
              <a:p>
                <a:pPr marL="171450" indent="-171450" algn="l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 smtClean="0">
                    <a:solidFill>
                      <a:srgbClr val="000000"/>
                    </a:solidFill>
                  </a:rPr>
                  <a:t>一般家庭很难负担相关治疗费用</a:t>
                </a:r>
                <a:endParaRPr lang="en-US" altLang="zh-CN" sz="1600" dirty="0">
                  <a:solidFill>
                    <a:srgbClr val="000000"/>
                  </a:solidFill>
                </a:endParaRPr>
              </a:p>
              <a:p>
                <a:pPr algn="r">
                  <a:lnSpc>
                    <a:spcPct val="150000"/>
                  </a:lnSpc>
                </a:pPr>
                <a:endParaRPr lang="en-US" altLang="zh-CN" sz="16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î$ḻïdé"/>
              <p:cNvSpPr txBox="1"/>
              <p:nvPr/>
            </p:nvSpPr>
            <p:spPr bwMode="auto">
              <a:xfrm>
                <a:off x="12409" y="3352"/>
                <a:ext cx="5471" cy="583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2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、配型困难、移植费用高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7" name="íS1iḑê"/>
            <p:cNvSpPr/>
            <p:nvPr/>
          </p:nvSpPr>
          <p:spPr>
            <a:xfrm>
              <a:off x="68" y="7331"/>
              <a:ext cx="6723" cy="2423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 smtClean="0">
                  <a:solidFill>
                    <a:srgbClr val="000000"/>
                  </a:solidFill>
                </a:rPr>
                <a:t>地贫家庭经济困难约占四成，接受社会救助的家庭仅有</a:t>
              </a:r>
              <a:r>
                <a:rPr lang="en-US" altLang="zh-CN" sz="1600" dirty="0" smtClean="0">
                  <a:solidFill>
                    <a:srgbClr val="000000"/>
                  </a:solidFill>
                </a:rPr>
                <a:t>16.3%</a:t>
              </a:r>
            </a:p>
            <a:p>
              <a:pPr algn="r">
                <a:lnSpc>
                  <a:spcPct val="150000"/>
                </a:lnSpc>
              </a:pPr>
              <a:endParaRPr lang="en-US" altLang="zh-CN" sz="1600" dirty="0">
                <a:solidFill>
                  <a:srgbClr val="000000"/>
                </a:solidFill>
              </a:endParaRPr>
            </a:p>
          </p:txBody>
        </p:sp>
        <p:sp>
          <p:nvSpPr>
            <p:cNvPr id="28" name="íSļiḓê"/>
            <p:cNvSpPr txBox="1"/>
            <p:nvPr/>
          </p:nvSpPr>
          <p:spPr bwMode="auto">
            <a:xfrm>
              <a:off x="1320" y="6895"/>
              <a:ext cx="5471" cy="68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en-US" altLang="zh-CN" sz="1600" b="1" dirty="0" smtClean="0">
                  <a:solidFill>
                    <a:srgbClr val="000000"/>
                  </a:solidFill>
                </a:rPr>
                <a:t>3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、接受救助家庭不足两成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9221470" y="6221095"/>
            <a:ext cx="28809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来源于《中国地中海贫血蓝皮书》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970" y="887095"/>
            <a:ext cx="12177395" cy="570230"/>
          </a:xfrm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地贫基因检测产品应具备的特点</a:t>
            </a:r>
          </a:p>
        </p:txBody>
      </p:sp>
      <p:sp>
        <p:nvSpPr>
          <p:cNvPr id="4" name="圆: 空心 3"/>
          <p:cNvSpPr/>
          <p:nvPr/>
        </p:nvSpPr>
        <p:spPr>
          <a:xfrm>
            <a:off x="2889956" y="2551288"/>
            <a:ext cx="2833511" cy="2833511"/>
          </a:xfrm>
          <a:prstGeom prst="donut">
            <a:avLst>
              <a:gd name="adj" fmla="val 6655"/>
            </a:avLst>
          </a:prstGeom>
          <a:solidFill>
            <a:srgbClr val="DD137B"/>
          </a:solidFill>
          <a:ln>
            <a:solidFill>
              <a:srgbClr val="DD13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9866" y="3552544"/>
            <a:ext cx="143368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458D"/>
                </a:solidFill>
              </a:rPr>
              <a:t>安全</a:t>
            </a:r>
          </a:p>
        </p:txBody>
      </p:sp>
      <p:sp>
        <p:nvSpPr>
          <p:cNvPr id="6" name="圆: 空心 5"/>
          <p:cNvSpPr/>
          <p:nvPr/>
        </p:nvSpPr>
        <p:spPr>
          <a:xfrm>
            <a:off x="6762045" y="2156178"/>
            <a:ext cx="1597377" cy="1597377"/>
          </a:xfrm>
          <a:prstGeom prst="donut">
            <a:avLst>
              <a:gd name="adj" fmla="val 6655"/>
            </a:avLst>
          </a:prstGeom>
          <a:solidFill>
            <a:srgbClr val="0045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58D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5733" y="2693256"/>
            <a:ext cx="14336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458D"/>
                </a:solidFill>
              </a:rPr>
              <a:t>准确性</a:t>
            </a:r>
          </a:p>
        </p:txBody>
      </p:sp>
      <p:sp>
        <p:nvSpPr>
          <p:cNvPr id="8" name="圆: 空心 7"/>
          <p:cNvSpPr/>
          <p:nvPr/>
        </p:nvSpPr>
        <p:spPr>
          <a:xfrm>
            <a:off x="6762045" y="4219044"/>
            <a:ext cx="1597377" cy="1597377"/>
          </a:xfrm>
          <a:prstGeom prst="donut">
            <a:avLst>
              <a:gd name="adj" fmla="val 6655"/>
            </a:avLst>
          </a:prstGeom>
          <a:solidFill>
            <a:srgbClr val="00458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458D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25733" y="4756122"/>
            <a:ext cx="14336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458D"/>
                </a:solidFill>
              </a:rPr>
              <a:t>稳定性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a0afefe-8d8e-4304-8fde-5df01c78f0d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88760" y="2129832"/>
            <a:ext cx="9730740" cy="2729699"/>
            <a:chOff x="2031743" y="2117997"/>
            <a:chExt cx="9067270" cy="2543580"/>
          </a:xfrm>
        </p:grpSpPr>
        <p:cxnSp>
          <p:nvCxnSpPr>
            <p:cNvPr id="4" name="直接连接符 3"/>
            <p:cNvCxnSpPr>
              <a:stCxn id="5" idx="1"/>
              <a:endCxn id="5" idx="5"/>
            </p:cNvCxnSpPr>
            <p:nvPr/>
          </p:nvCxnSpPr>
          <p:spPr>
            <a:xfrm>
              <a:off x="2404242" y="2490496"/>
              <a:ext cx="1798582" cy="1798582"/>
            </a:xfrm>
            <a:prstGeom prst="lin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</p:cxnSp>
        <p:sp>
          <p:nvSpPr>
            <p:cNvPr id="5" name="îṡlidé"/>
            <p:cNvSpPr/>
            <p:nvPr/>
          </p:nvSpPr>
          <p:spPr bwMode="auto">
            <a:xfrm>
              <a:off x="2031743" y="2117997"/>
              <a:ext cx="2543580" cy="2543580"/>
            </a:xfrm>
            <a:prstGeom prst="ellipse">
              <a:avLst/>
            </a:prstGeom>
            <a:noFill/>
            <a:ln w="57150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1ïdè"/>
            <p:cNvSpPr txBox="1"/>
            <p:nvPr/>
          </p:nvSpPr>
          <p:spPr>
            <a:xfrm>
              <a:off x="2205044" y="3020455"/>
              <a:ext cx="2196977" cy="73866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0000" tIns="46800" rIns="90000" bIns="46800" anchor="ctr" anchorCtr="1">
              <a:noAutofit/>
            </a:bodyPr>
            <a:lstStyle/>
            <a:p>
              <a:pPr algn="ctr"/>
              <a:r>
                <a:rPr lang="zh-CN" altLang="en-US" sz="7200" b="1" dirty="0">
                  <a:solidFill>
                    <a:srgbClr val="DD127B"/>
                  </a:solidFill>
                  <a:latin typeface="华文隶书" panose="02010800040101010101" charset="-122"/>
                  <a:ea typeface="华文隶书" panose="02010800040101010101" charset="-122"/>
                </a:rPr>
                <a:t>术</a:t>
              </a:r>
            </a:p>
          </p:txBody>
        </p:sp>
        <p:sp>
          <p:nvSpPr>
            <p:cNvPr id="7" name="ísḻïḋè"/>
            <p:cNvSpPr/>
            <p:nvPr/>
          </p:nvSpPr>
          <p:spPr bwMode="auto">
            <a:xfrm>
              <a:off x="4679618" y="3080699"/>
              <a:ext cx="623064" cy="623064"/>
            </a:xfrm>
            <a:prstGeom prst="ellipse">
              <a:avLst/>
            </a:prstGeom>
            <a:solidFill>
              <a:srgbClr val="00458D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none" lIns="90000" tIns="46800" rIns="90000" bIns="46800" anchor="ctr" anchorCtr="1" compatLnSpc="1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8" name="ïṣḻiďé"/>
            <p:cNvSpPr/>
            <p:nvPr/>
          </p:nvSpPr>
          <p:spPr>
            <a:xfrm>
              <a:off x="5474868" y="3080699"/>
              <a:ext cx="5624145" cy="619514"/>
            </a:xfrm>
            <a:prstGeom prst="roundRect">
              <a:avLst>
                <a:gd name="adj" fmla="val 50000"/>
              </a:avLst>
            </a:prstGeom>
            <a:solidFill>
              <a:srgbClr val="004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亚能生物</a:t>
              </a:r>
              <a:r>
                <a:rPr lang="zh-CN" altLang="en-US" sz="2000" b="1" dirty="0">
                  <a:solidFill>
                    <a:srgbClr val="DD137B"/>
                  </a:solidFill>
                </a:rPr>
                <a:t>安全的</a:t>
              </a:r>
              <a:r>
                <a:rPr lang="zh-CN" altLang="en-US" sz="2000" b="1" dirty="0">
                  <a:solidFill>
                    <a:schemeClr val="bg1"/>
                  </a:solidFill>
                </a:rPr>
                <a:t>地中海</a:t>
              </a:r>
              <a:r>
                <a:rPr lang="zh-CN" altLang="en-US" sz="2000" b="1" dirty="0" smtClean="0">
                  <a:solidFill>
                    <a:schemeClr val="bg1"/>
                  </a:solidFill>
                </a:rPr>
                <a:t>贫血基因检测</a:t>
              </a:r>
              <a:r>
                <a:rPr lang="zh-CN" altLang="en-US" sz="2000" b="1" dirty="0" smtClean="0">
                  <a:solidFill>
                    <a:srgbClr val="DD137B"/>
                  </a:solidFill>
                </a:rPr>
                <a:t>整体解决方案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05784" y="627994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地贫产品</a:t>
            </a:r>
          </a:p>
        </p:txBody>
      </p:sp>
      <p:sp>
        <p:nvSpPr>
          <p:cNvPr id="5" name="Freeform 60"/>
          <p:cNvSpPr/>
          <p:nvPr/>
        </p:nvSpPr>
        <p:spPr bwMode="auto">
          <a:xfrm>
            <a:off x="1118934" y="1734186"/>
            <a:ext cx="416207" cy="447076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3B44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11200" y="2334189"/>
            <a:ext cx="5161280" cy="38080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国家标准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起草单位，企业排名第一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参考品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设计、制备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建立</a:t>
            </a: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国内第一个遗传疾病国家参考盘</a:t>
            </a:r>
            <a:endParaRPr lang="en-US" altLang="zh-CN" sz="2000" b="1" dirty="0">
              <a:solidFill>
                <a:srgbClr val="DD12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α/ β-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地中海贫血联合检测试剂获科技部“</a:t>
            </a:r>
            <a:r>
              <a:rPr lang="en-US" altLang="zh-CN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863</a:t>
            </a: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”资助</a:t>
            </a: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α-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地中海贫血基因检测试剂盒获得国家重点新产品奖</a:t>
            </a:r>
          </a:p>
          <a:p>
            <a:pPr marL="214630" indent="-21463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广东省科学技术奖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578759" y="1804613"/>
            <a:ext cx="1077702" cy="376706"/>
          </a:xfrm>
          <a:prstGeom prst="roundRect">
            <a:avLst>
              <a:gd name="adj" fmla="val 9938"/>
            </a:avLst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整体方案</a:t>
            </a:r>
          </a:p>
        </p:txBody>
      </p:sp>
      <p:sp>
        <p:nvSpPr>
          <p:cNvPr id="8" name="等腰三角形 7"/>
          <p:cNvSpPr/>
          <p:nvPr/>
        </p:nvSpPr>
        <p:spPr>
          <a:xfrm rot="16200000">
            <a:off x="1563729" y="1904308"/>
            <a:ext cx="55973" cy="113148"/>
          </a:xfrm>
          <a:prstGeom prst="triangle">
            <a:avLst/>
          </a:prstGeom>
          <a:solidFill>
            <a:srgbClr val="ED41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15217" y="1834919"/>
            <a:ext cx="129266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行业新标杆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98484" y="811382"/>
            <a:ext cx="11379534" cy="4603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亚能地中海贫血基因检测产品行业地位及荣誉</a:t>
            </a:r>
            <a:endParaRPr lang="zh-CN" altLang="en-US" sz="2400" b="1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2480" y="2181225"/>
            <a:ext cx="403606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3540" y="3389630"/>
            <a:ext cx="3775075" cy="241998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标题 52"/>
          <p:cNvSpPr>
            <a:spLocks noGrp="1"/>
          </p:cNvSpPr>
          <p:nvPr>
            <p:ph type="title"/>
          </p:nvPr>
        </p:nvSpPr>
        <p:spPr>
          <a:xfrm>
            <a:off x="0" y="974523"/>
            <a:ext cx="12192000" cy="591316"/>
          </a:xfrm>
        </p:spPr>
        <p:txBody>
          <a:bodyPr>
            <a:normAutofit/>
          </a:bodyPr>
          <a:lstStyle/>
          <a:p>
            <a:pPr algn="ctr"/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地贫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检测整体解决方案倡导者（</a:t>
            </a:r>
            <a:r>
              <a:rPr lang="zh-CN" altLang="en-US" sz="24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亚能生物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b="1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113088" y="1773464"/>
            <a:ext cx="8965544" cy="4031591"/>
            <a:chOff x="1783817" y="1378607"/>
            <a:chExt cx="8931368" cy="4031590"/>
          </a:xfrm>
        </p:grpSpPr>
        <p:sp>
          <p:nvSpPr>
            <p:cNvPr id="55" name="矩形 54"/>
            <p:cNvSpPr/>
            <p:nvPr/>
          </p:nvSpPr>
          <p:spPr>
            <a:xfrm>
              <a:off x="1894797" y="4593772"/>
              <a:ext cx="3210605" cy="6531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常规联检产品：AB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783817" y="1378607"/>
              <a:ext cx="8931368" cy="4031590"/>
              <a:chOff x="1783817" y="1378607"/>
              <a:chExt cx="8931368" cy="4031590"/>
            </a:xfrm>
          </p:grpSpPr>
          <p:pic>
            <p:nvPicPr>
              <p:cNvPr id="57" name="图片 5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38408"/>
              <a:stretch>
                <a:fillRect/>
              </a:stretch>
            </p:blipFill>
            <p:spPr>
              <a:xfrm>
                <a:off x="1783817" y="1378607"/>
                <a:ext cx="8931368" cy="2505053"/>
              </a:xfrm>
              <a:prstGeom prst="rect">
                <a:avLst/>
              </a:prstGeom>
            </p:spPr>
          </p:pic>
          <p:sp>
            <p:nvSpPr>
              <p:cNvPr id="58" name="矩形 57"/>
              <p:cNvSpPr/>
              <p:nvPr/>
            </p:nvSpPr>
            <p:spPr>
              <a:xfrm>
                <a:off x="1895152" y="4093020"/>
                <a:ext cx="3550879" cy="6527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0" algn="l" defTabSz="685800" rtl="0" eaLnBrk="1" latinLnBrk="0" hangingPunct="1">
                  <a:lnSpc>
                    <a:spcPct val="100000"/>
                  </a:lnSpc>
                </a:pPr>
                <a:r>
                  <a:rPr lang="zh-CN" altLang="en-US" sz="180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精准分项检测产品</a:t>
                </a:r>
                <a:r>
                  <a:rPr kumimoji="0" lang="zh-CN" altLang="en-US" sz="180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：α、αT和β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5638796" y="4093029"/>
                <a:ext cx="3210605" cy="6531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少见地贫检测产品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628347" y="4634527"/>
                <a:ext cx="3210605" cy="6531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罕见地贫检测服务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577938" y="3973282"/>
                <a:ext cx="1854535" cy="14369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地贫基因检测</a:t>
                </a:r>
                <a:endParaRPr kumimoji="0" lang="en-US" altLang="zh-CN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zh-CN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整体解决方案</a:t>
                </a:r>
                <a:endPara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815009"/>
            <a:ext cx="12192000" cy="68077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包含</a:t>
            </a:r>
            <a:r>
              <a:rPr lang="en-US" altLang="zh-CN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98%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的地贫基因检测产品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18851" y="1689123"/>
          <a:ext cx="11003280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7015"/>
                <a:gridCol w="2332990"/>
                <a:gridCol w="1987550"/>
                <a:gridCol w="2393950"/>
                <a:gridCol w="2771775"/>
              </a:tblGrid>
              <a:tr h="4521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解决方案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分项检测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常规联检</a:t>
                      </a:r>
                    </a:p>
                  </a:txBody>
                  <a:tcPr marL="121920" marR="121920" marT="60960" marB="60960" anchor="ctr"/>
                </a:tc>
              </a:tr>
              <a:tr h="5873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</a:t>
                      </a:r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缺失型</a:t>
                      </a:r>
                      <a:endParaRPr lang="zh-CN" altLang="en-US" sz="1800" b="1" dirty="0">
                        <a:solidFill>
                          <a:srgbClr val="DD12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</a:t>
                      </a:r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非缺失型</a:t>
                      </a:r>
                      <a:endParaRPr lang="zh-CN" altLang="en-US" sz="1800" b="1" dirty="0">
                        <a:solidFill>
                          <a:srgbClr val="DD12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</a:t>
                      </a:r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β-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突变</a:t>
                      </a:r>
                      <a:endParaRPr lang="zh-CN" altLang="en-US" sz="1800" b="1" dirty="0">
                        <a:solidFill>
                          <a:srgbClr val="DD12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β-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地贫</a:t>
                      </a:r>
                      <a:r>
                        <a:rPr lang="en-US" altLang="zh-CN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r>
                        <a:rPr lang="zh-CN" altLang="en-US" sz="1800" b="1" dirty="0" smtClean="0">
                          <a:solidFill>
                            <a:srgbClr val="DD127B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种</a:t>
                      </a:r>
                      <a:endParaRPr lang="zh-CN" altLang="en-US" sz="1800" b="1" dirty="0">
                        <a:solidFill>
                          <a:srgbClr val="DD127B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</a:tr>
              <a:tr h="5873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方法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GAP-PCR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法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电泳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基因芯片法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基因芯片法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基因芯片法</a:t>
                      </a:r>
                    </a:p>
                  </a:txBody>
                  <a:tcPr marL="121920" marR="121920" marT="60960" marB="60960" anchor="ctr"/>
                </a:tc>
              </a:tr>
              <a:tr h="32296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检测基因</a:t>
                      </a:r>
                      <a:endParaRPr lang="en-US" altLang="zh-CN" sz="18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--</a:t>
                      </a:r>
                      <a:r>
                        <a:rPr lang="en-US" altLang="zh-CN" sz="18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SEA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l-GR" altLang="zh-CN" sz="18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</a:t>
                      </a:r>
                      <a:r>
                        <a:rPr lang="zh-CN" altLang="el-GR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l-GR" altLang="zh-CN" sz="18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</a:t>
                      </a:r>
                    </a:p>
                    <a:p>
                      <a:pPr algn="l"/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	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n-US" altLang="zh-CN" sz="18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n-US" altLang="zh-CN" sz="18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QS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n-US" altLang="zh-CN" sz="1800" baseline="30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WS</a:t>
                      </a:r>
                    </a:p>
                    <a:p>
                      <a:pPr algn="l"/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	</a:t>
                      </a:r>
                      <a:endParaRPr lang="zh-CN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CD41-42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654M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71-72M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IVS-I-1M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IVS-I-5M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27/28M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-29M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-30M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14-15M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IntM</a:t>
                      </a:r>
                      <a:r>
                        <a:rPr lang="zh-CN" altLang="en-US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8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CAPM</a:t>
                      </a:r>
                      <a:endParaRPr lang="zh-CN" altLang="en-US" sz="18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--SEA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α3.7</a:t>
                      </a:r>
                      <a:r>
                        <a:rPr lang="zh-CN" altLang="el-GR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α4.2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endParaRPr lang="en-US" altLang="zh-CN" sz="18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l-GR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CS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QS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WS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</a:t>
                      </a:r>
                      <a:endParaRPr lang="en-US" altLang="zh-CN" sz="18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CD41-42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654M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71-72M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l-GR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IVS-I-1M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IVS-I-5M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27/28M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-29M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-30M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14-15M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8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IntM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CAPM</a:t>
                      </a: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79237" y="1645657"/>
            <a:ext cx="7251531" cy="145260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GAP-PCR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检测基因缺失型：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  <a:r>
              <a:rPr lang="el-GR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en-US" altLang="zh-CN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3.7</a:t>
            </a:r>
            <a:r>
              <a:rPr lang="zh-CN" altLang="en-US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、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4.2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、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en-US" altLang="zh-CN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SEA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覆盖率：</a:t>
            </a:r>
            <a:r>
              <a:rPr lang="en-US" altLang="zh-CN" sz="16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 </a:t>
            </a:r>
            <a:endParaRPr lang="en-US" altLang="zh-CN" sz="1600" b="1" dirty="0">
              <a:solidFill>
                <a:srgbClr val="DD12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aseline="30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568" y="3300247"/>
            <a:ext cx="9546233" cy="308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Group 5"/>
          <p:cNvGraphicFramePr>
            <a:graphicFrameLocks noGrp="1"/>
          </p:cNvGraphicFramePr>
          <p:nvPr/>
        </p:nvGraphicFramePr>
        <p:xfrm>
          <a:off x="6306204" y="1481959"/>
          <a:ext cx="4392930" cy="1819275"/>
        </p:xfrm>
        <a:graphic>
          <a:graphicData uri="http://schemas.openxmlformats.org/drawingml/2006/table">
            <a:tbl>
              <a:tblPr/>
              <a:tblGrid>
                <a:gridCol w="2196465"/>
                <a:gridCol w="2196465"/>
              </a:tblGrid>
              <a:tr h="36385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基因型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45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条带大小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458D"/>
                    </a:solidFill>
                  </a:tcPr>
                </a:tc>
              </a:tr>
              <a:tr h="36385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αα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1.7kb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</a:tr>
              <a:tr h="36385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-α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3.7</a:t>
                      </a:r>
                      <a:endParaRPr kumimoji="0" lang="zh-CN" alt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2.0kb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36385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-α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4.2</a:t>
                      </a:r>
                      <a:endParaRPr kumimoji="0" lang="zh-CN" alt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1.4kb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</a:tr>
              <a:tr h="36385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--</a:t>
                      </a:r>
                      <a:r>
                        <a:rPr kumimoji="0" lang="en-US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SEA</a:t>
                      </a:r>
                      <a:endParaRPr kumimoji="0" lang="zh-CN" altLang="en-US" sz="1600" b="0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1.2kb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761069"/>
            <a:ext cx="121920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分项检测产品 1（</a:t>
            </a:r>
            <a:r>
              <a:rPr lang="zh-CN" altLang="en-US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缺失型α-地中海贫血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基因检测试剂盒）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71192" y="1598013"/>
            <a:ext cx="5699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方法：基因芯片法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检测基因突变型：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l-GR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α</a:t>
            </a:r>
            <a:r>
              <a:rPr lang="en-US" altLang="zh-CN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CS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l-GR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α</a:t>
            </a:r>
            <a:r>
              <a:rPr lang="en-US" altLang="zh-CN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QS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、α</a:t>
            </a:r>
            <a:r>
              <a:rPr lang="en-US" altLang="zh-CN" sz="1600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WS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点突变</a:t>
            </a:r>
            <a:endParaRPr lang="en-US" altLang="zh-CN" sz="1600" baseline="30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覆盖率：</a:t>
            </a:r>
            <a:r>
              <a:rPr lang="en-US" altLang="zh-CN" sz="16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98% </a:t>
            </a:r>
          </a:p>
        </p:txBody>
      </p:sp>
      <p:pic>
        <p:nvPicPr>
          <p:cNvPr id="7" name="图片 6" descr="β-地贫检测结果示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2236" y="2980943"/>
            <a:ext cx="6823255" cy="3565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890643"/>
            <a:ext cx="12192000" cy="591316"/>
          </a:xfrm>
        </p:spPr>
        <p:txBody>
          <a:bodyPr>
            <a:normAutofit/>
          </a:bodyPr>
          <a:lstStyle/>
          <a:p>
            <a:pPr algn="ctr"/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分项检测产品 2（</a:t>
            </a:r>
            <a:r>
              <a:rPr lang="zh-CN" altLang="en-US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非缺失型</a:t>
            </a:r>
            <a:r>
              <a:rPr lang="en-US" altLang="zh-CN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α-</a:t>
            </a:r>
            <a:r>
              <a:rPr lang="zh-CN" altLang="en-US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地中海贫血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基因突变检测试剂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盒）</a:t>
            </a:r>
            <a:endParaRPr lang="zh-CN" altLang="en-US" sz="2400" dirty="0">
              <a:solidFill>
                <a:srgbClr val="00458D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000">
            <a:off x="1499473" y="3056759"/>
            <a:ext cx="2536499" cy="348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840012" y="3858293"/>
            <a:ext cx="374755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eaLnBrk="1" hangingPunct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核心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技术：基因芯片法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检测突变点：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17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个突变位点</a:t>
            </a:r>
            <a:endParaRPr lang="en-US" altLang="zh-CN" sz="16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覆盖率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：</a:t>
            </a:r>
            <a:r>
              <a:rPr lang="en-US" altLang="zh-CN" sz="16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98%</a:t>
            </a:r>
            <a:endParaRPr lang="en-US" altLang="zh-CN" sz="1600" b="1" dirty="0">
              <a:solidFill>
                <a:srgbClr val="DD127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endParaRPr 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7" name="标题 1"/>
          <p:cNvSpPr txBox="1"/>
          <p:nvPr/>
        </p:nvSpPr>
        <p:spPr>
          <a:xfrm>
            <a:off x="0" y="716725"/>
            <a:ext cx="12192000" cy="591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分项检测产品 3</a:t>
            </a:r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β-</a:t>
            </a:r>
            <a:r>
              <a:rPr lang="zh-CN" altLang="en-US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地中海贫血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基因检测试剂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盒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rgbClr val="00458D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907024" y="3310128"/>
            <a:ext cx="5903975" cy="3176399"/>
            <a:chOff x="4079711" y="2655161"/>
            <a:chExt cx="6433119" cy="3883101"/>
          </a:xfrm>
        </p:grpSpPr>
        <p:sp>
          <p:nvSpPr>
            <p:cNvPr id="11" name="Text Box 81"/>
            <p:cNvSpPr>
              <a:spLocks noChangeArrowheads="1"/>
            </p:cNvSpPr>
            <p:nvPr/>
          </p:nvSpPr>
          <p:spPr bwMode="auto">
            <a:xfrm>
              <a:off x="9208988" y="2946330"/>
              <a:ext cx="1303842" cy="412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27/28M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Text Box 82"/>
            <p:cNvSpPr>
              <a:spLocks noChangeArrowheads="1"/>
            </p:cNvSpPr>
            <p:nvPr/>
          </p:nvSpPr>
          <p:spPr bwMode="auto">
            <a:xfrm>
              <a:off x="9162367" y="3785388"/>
              <a:ext cx="1274077" cy="412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14-15M</a:t>
              </a:r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Text Box 83"/>
            <p:cNvSpPr>
              <a:spLocks noChangeArrowheads="1"/>
            </p:cNvSpPr>
            <p:nvPr/>
          </p:nvSpPr>
          <p:spPr bwMode="auto">
            <a:xfrm>
              <a:off x="9215529" y="5294227"/>
              <a:ext cx="897967" cy="4122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Times New Roman" panose="02020603050405020304" pitchFamily="18" charset="0"/>
                </a:rPr>
                <a:t>CAMP</a:t>
              </a:r>
              <a:endPara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79711" y="2655161"/>
              <a:ext cx="4986539" cy="3883101"/>
            </a:xfrm>
            <a:prstGeom prst="rect">
              <a:avLst/>
            </a:prstGeom>
          </p:spPr>
        </p:pic>
      </p:grpSp>
      <p:grpSp>
        <p:nvGrpSpPr>
          <p:cNvPr id="15" name="Group 3"/>
          <p:cNvGrpSpPr/>
          <p:nvPr/>
        </p:nvGrpSpPr>
        <p:grpSpPr bwMode="auto">
          <a:xfrm>
            <a:off x="1453727" y="1524000"/>
            <a:ext cx="9583420" cy="1315790"/>
            <a:chOff x="0" y="0"/>
            <a:chExt cx="3283" cy="922"/>
          </a:xfrm>
        </p:grpSpPr>
        <p:grpSp>
          <p:nvGrpSpPr>
            <p:cNvPr id="16" name="Group 4"/>
            <p:cNvGrpSpPr/>
            <p:nvPr/>
          </p:nvGrpSpPr>
          <p:grpSpPr bwMode="auto">
            <a:xfrm>
              <a:off x="3" y="3"/>
              <a:ext cx="3277" cy="919"/>
              <a:chOff x="0" y="0"/>
              <a:chExt cx="3277" cy="919"/>
            </a:xfrm>
          </p:grpSpPr>
          <p:grpSp>
            <p:nvGrpSpPr>
              <p:cNvPr id="17" name="Group 5"/>
              <p:cNvGrpSpPr/>
              <p:nvPr/>
            </p:nvGrpSpPr>
            <p:grpSpPr bwMode="auto">
              <a:xfrm>
                <a:off x="0" y="0"/>
                <a:ext cx="402" cy="323"/>
                <a:chOff x="0" y="0"/>
                <a:chExt cx="402" cy="323"/>
              </a:xfrm>
            </p:grpSpPr>
            <p:sp>
              <p:nvSpPr>
                <p:cNvPr id="18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6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41-42N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19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2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" name="Group 8"/>
              <p:cNvGrpSpPr/>
              <p:nvPr/>
            </p:nvGrpSpPr>
            <p:grpSpPr bwMode="auto">
              <a:xfrm>
                <a:off x="402" y="0"/>
                <a:ext cx="403" cy="323"/>
                <a:chOff x="0" y="0"/>
                <a:chExt cx="403" cy="323"/>
              </a:xfrm>
            </p:grpSpPr>
            <p:sp>
              <p:nvSpPr>
                <p:cNvPr id="21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bIns="0"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sym typeface="Times New Roman" panose="02020603050405020304" pitchFamily="18" charset="0"/>
                    </a:rPr>
                    <a:t>654N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22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" name="Group 11"/>
              <p:cNvGrpSpPr/>
              <p:nvPr/>
            </p:nvGrpSpPr>
            <p:grpSpPr bwMode="auto">
              <a:xfrm>
                <a:off x="805" y="0"/>
                <a:ext cx="403" cy="323"/>
                <a:chOff x="0" y="0"/>
                <a:chExt cx="403" cy="323"/>
              </a:xfrm>
            </p:grpSpPr>
            <p:sp>
              <p:nvSpPr>
                <p:cNvPr id="24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zh-CN" altLang="en-US" sz="1600" b="1" dirty="0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－</a:t>
                  </a:r>
                  <a:r>
                    <a:rPr lang="en-US" altLang="zh-CN" sz="16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28N</a:t>
                  </a:r>
                  <a:endParaRPr lang="zh-CN" altLang="en-US" sz="16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 dirty="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25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" name="Group 14"/>
              <p:cNvGrpSpPr/>
              <p:nvPr/>
            </p:nvGrpSpPr>
            <p:grpSpPr bwMode="auto">
              <a:xfrm>
                <a:off x="1208" y="0"/>
                <a:ext cx="403" cy="323"/>
                <a:chOff x="0" y="0"/>
                <a:chExt cx="403" cy="323"/>
              </a:xfrm>
            </p:grpSpPr>
            <p:sp>
              <p:nvSpPr>
                <p:cNvPr id="27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71-72N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28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" name="Group 17"/>
              <p:cNvGrpSpPr/>
              <p:nvPr/>
            </p:nvGrpSpPr>
            <p:grpSpPr bwMode="auto">
              <a:xfrm>
                <a:off x="1611" y="0"/>
                <a:ext cx="402" cy="323"/>
                <a:chOff x="0" y="0"/>
                <a:chExt cx="402" cy="323"/>
              </a:xfrm>
            </p:grpSpPr>
            <p:sp>
              <p:nvSpPr>
                <p:cNvPr id="30" name="Rectangle 18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6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bIns="0"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sym typeface="Times New Roman" panose="02020603050405020304" pitchFamily="18" charset="0"/>
                    </a:rPr>
                    <a:t>17N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2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" name="Group 20"/>
              <p:cNvGrpSpPr/>
              <p:nvPr/>
            </p:nvGrpSpPr>
            <p:grpSpPr bwMode="auto">
              <a:xfrm>
                <a:off x="2013" y="0"/>
                <a:ext cx="403" cy="323"/>
                <a:chOff x="0" y="0"/>
                <a:chExt cx="403" cy="323"/>
              </a:xfrm>
            </p:grpSpPr>
            <p:sp>
              <p:nvSpPr>
                <p:cNvPr id="33" name="Rectangle 21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β</a:t>
                  </a:r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EN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34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" name="Group 23"/>
              <p:cNvGrpSpPr/>
              <p:nvPr/>
            </p:nvGrpSpPr>
            <p:grpSpPr bwMode="auto">
              <a:xfrm>
                <a:off x="2416" y="0"/>
                <a:ext cx="403" cy="323"/>
                <a:chOff x="0" y="0"/>
                <a:chExt cx="403" cy="323"/>
              </a:xfrm>
            </p:grpSpPr>
            <p:sp>
              <p:nvSpPr>
                <p:cNvPr id="36" name="Rectangle 24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bIns="0"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sym typeface="Times New Roman" panose="02020603050405020304" pitchFamily="18" charset="0"/>
                    </a:rPr>
                    <a:t>31N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sym typeface="Times New Roman" panose="02020603050405020304" pitchFamily="18" charset="0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37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8" name="Group 26"/>
              <p:cNvGrpSpPr/>
              <p:nvPr/>
            </p:nvGrpSpPr>
            <p:grpSpPr bwMode="auto">
              <a:xfrm>
                <a:off x="2819" y="0"/>
                <a:ext cx="458" cy="323"/>
                <a:chOff x="0" y="0"/>
                <a:chExt cx="458" cy="323"/>
              </a:xfrm>
            </p:grpSpPr>
            <p:sp>
              <p:nvSpPr>
                <p:cNvPr id="39" name="Rectangle 27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72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27/28M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40" name="Rectangle 2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8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" name="Group 29"/>
              <p:cNvGrpSpPr/>
              <p:nvPr/>
            </p:nvGrpSpPr>
            <p:grpSpPr bwMode="auto">
              <a:xfrm>
                <a:off x="0" y="298"/>
                <a:ext cx="402" cy="323"/>
                <a:chOff x="0" y="0"/>
                <a:chExt cx="402" cy="323"/>
              </a:xfrm>
            </p:grpSpPr>
            <p:sp>
              <p:nvSpPr>
                <p:cNvPr id="42" name="Rectangle 30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6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41-42M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43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2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4" name="Group 32"/>
              <p:cNvGrpSpPr/>
              <p:nvPr/>
            </p:nvGrpSpPr>
            <p:grpSpPr bwMode="auto">
              <a:xfrm>
                <a:off x="402" y="298"/>
                <a:ext cx="403" cy="323"/>
                <a:chOff x="0" y="0"/>
                <a:chExt cx="403" cy="323"/>
              </a:xfrm>
            </p:grpSpPr>
            <p:sp>
              <p:nvSpPr>
                <p:cNvPr id="45" name="Rectangle 3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654M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46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7" name="Group 35"/>
              <p:cNvGrpSpPr/>
              <p:nvPr/>
            </p:nvGrpSpPr>
            <p:grpSpPr bwMode="auto">
              <a:xfrm>
                <a:off x="805" y="298"/>
                <a:ext cx="403" cy="323"/>
                <a:chOff x="0" y="0"/>
                <a:chExt cx="403" cy="323"/>
              </a:xfrm>
            </p:grpSpPr>
            <p:sp>
              <p:nvSpPr>
                <p:cNvPr id="48" name="Rectangle 36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zh-CN" altLang="en-US" sz="1600" b="1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－</a:t>
                  </a:r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28M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49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0" name="Group 38"/>
              <p:cNvGrpSpPr/>
              <p:nvPr/>
            </p:nvGrpSpPr>
            <p:grpSpPr bwMode="auto">
              <a:xfrm>
                <a:off x="1208" y="298"/>
                <a:ext cx="403" cy="323"/>
                <a:chOff x="0" y="0"/>
                <a:chExt cx="403" cy="323"/>
              </a:xfrm>
            </p:grpSpPr>
            <p:sp>
              <p:nvSpPr>
                <p:cNvPr id="51" name="Rectangle 39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71-72M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52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3" name="Group 41"/>
              <p:cNvGrpSpPr/>
              <p:nvPr/>
            </p:nvGrpSpPr>
            <p:grpSpPr bwMode="auto">
              <a:xfrm>
                <a:off x="1611" y="298"/>
                <a:ext cx="402" cy="323"/>
                <a:chOff x="0" y="0"/>
                <a:chExt cx="402" cy="323"/>
              </a:xfrm>
            </p:grpSpPr>
            <p:sp>
              <p:nvSpPr>
                <p:cNvPr id="54" name="Rectangle 42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6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17M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55" name="Rectangle 4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2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6" name="Group 44"/>
              <p:cNvGrpSpPr/>
              <p:nvPr/>
            </p:nvGrpSpPr>
            <p:grpSpPr bwMode="auto">
              <a:xfrm>
                <a:off x="2013" y="298"/>
                <a:ext cx="403" cy="323"/>
                <a:chOff x="0" y="0"/>
                <a:chExt cx="403" cy="323"/>
              </a:xfrm>
            </p:grpSpPr>
            <p:sp>
              <p:nvSpPr>
                <p:cNvPr id="57" name="Rectangle 45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β</a:t>
                  </a:r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EM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58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9" name="Group 47"/>
              <p:cNvGrpSpPr/>
              <p:nvPr/>
            </p:nvGrpSpPr>
            <p:grpSpPr bwMode="auto">
              <a:xfrm>
                <a:off x="2416" y="298"/>
                <a:ext cx="403" cy="323"/>
                <a:chOff x="0" y="0"/>
                <a:chExt cx="403" cy="323"/>
              </a:xfrm>
            </p:grpSpPr>
            <p:sp>
              <p:nvSpPr>
                <p:cNvPr id="60" name="Rectangle 48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31M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61" name="Rectangle 4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" name="Group 50"/>
              <p:cNvGrpSpPr/>
              <p:nvPr/>
            </p:nvGrpSpPr>
            <p:grpSpPr bwMode="auto">
              <a:xfrm>
                <a:off x="2819" y="298"/>
                <a:ext cx="458" cy="323"/>
                <a:chOff x="0" y="0"/>
                <a:chExt cx="458" cy="323"/>
              </a:xfrm>
            </p:grpSpPr>
            <p:sp>
              <p:nvSpPr>
                <p:cNvPr id="63" name="Rectangle 51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72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IVS1-1M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64" name="Rectangle 5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8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5" name="Group 53"/>
              <p:cNvGrpSpPr/>
              <p:nvPr/>
            </p:nvGrpSpPr>
            <p:grpSpPr bwMode="auto">
              <a:xfrm>
                <a:off x="0" y="596"/>
                <a:ext cx="402" cy="323"/>
                <a:chOff x="0" y="0"/>
                <a:chExt cx="402" cy="323"/>
              </a:xfrm>
            </p:grpSpPr>
            <p:sp>
              <p:nvSpPr>
                <p:cNvPr id="66" name="Rectangle 54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6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43M</a:t>
                  </a:r>
                  <a:endParaRPr lang="zh-CN" altLang="en-US" sz="16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 dirty="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67" name="Rectangle 5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2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8" name="Group 56"/>
              <p:cNvGrpSpPr/>
              <p:nvPr/>
            </p:nvGrpSpPr>
            <p:grpSpPr bwMode="auto">
              <a:xfrm>
                <a:off x="402" y="596"/>
                <a:ext cx="403" cy="323"/>
                <a:chOff x="0" y="0"/>
                <a:chExt cx="403" cy="323"/>
              </a:xfrm>
            </p:grpSpPr>
            <p:sp>
              <p:nvSpPr>
                <p:cNvPr id="69" name="Rectangle 57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zh-CN" altLang="en-US" sz="1600" b="1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－</a:t>
                  </a:r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32M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70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1" name="Group 59"/>
              <p:cNvGrpSpPr/>
              <p:nvPr/>
            </p:nvGrpSpPr>
            <p:grpSpPr bwMode="auto">
              <a:xfrm>
                <a:off x="805" y="596"/>
                <a:ext cx="403" cy="323"/>
                <a:chOff x="0" y="0"/>
                <a:chExt cx="403" cy="323"/>
              </a:xfrm>
            </p:grpSpPr>
            <p:sp>
              <p:nvSpPr>
                <p:cNvPr id="72" name="Rectangle 60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zh-CN" altLang="en-US" sz="1600" b="1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－</a:t>
                  </a:r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29M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73" name="Rectangle 6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4" name="Group 62"/>
              <p:cNvGrpSpPr/>
              <p:nvPr/>
            </p:nvGrpSpPr>
            <p:grpSpPr bwMode="auto">
              <a:xfrm>
                <a:off x="1208" y="596"/>
                <a:ext cx="403" cy="323"/>
                <a:chOff x="0" y="0"/>
                <a:chExt cx="403" cy="323"/>
              </a:xfrm>
            </p:grpSpPr>
            <p:sp>
              <p:nvSpPr>
                <p:cNvPr id="75" name="Rectangle 63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zh-CN" altLang="en-US" sz="1600" b="1">
                      <a:solidFill>
                        <a:schemeClr val="tx2"/>
                      </a:solidFill>
                      <a:latin typeface="宋体" panose="02010600030101010101" pitchFamily="2" charset="-122"/>
                      <a:sym typeface="宋体" panose="02010600030101010101" pitchFamily="2" charset="-122"/>
                    </a:rPr>
                    <a:t>－</a:t>
                  </a:r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30M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76" name="Rectangle 6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77" name="Group 65"/>
              <p:cNvGrpSpPr/>
              <p:nvPr/>
            </p:nvGrpSpPr>
            <p:grpSpPr bwMode="auto">
              <a:xfrm>
                <a:off x="1611" y="596"/>
                <a:ext cx="402" cy="323"/>
                <a:chOff x="0" y="0"/>
                <a:chExt cx="402" cy="323"/>
              </a:xfrm>
            </p:grpSpPr>
            <p:sp>
              <p:nvSpPr>
                <p:cNvPr id="78" name="Rectangle 66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6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14-15M</a:t>
                  </a:r>
                  <a:endParaRPr lang="zh-CN" altLang="en-US" sz="1600" b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 dirty="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79" name="Rectangle 6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2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0" name="Group 68"/>
              <p:cNvGrpSpPr/>
              <p:nvPr/>
            </p:nvGrpSpPr>
            <p:grpSpPr bwMode="auto">
              <a:xfrm>
                <a:off x="2013" y="596"/>
                <a:ext cx="403" cy="323"/>
                <a:chOff x="0" y="0"/>
                <a:chExt cx="403" cy="323"/>
              </a:xfrm>
            </p:grpSpPr>
            <p:sp>
              <p:nvSpPr>
                <p:cNvPr id="81" name="Rectangle 69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CAPM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82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3" name="Group 71"/>
              <p:cNvGrpSpPr/>
              <p:nvPr/>
            </p:nvGrpSpPr>
            <p:grpSpPr bwMode="auto">
              <a:xfrm>
                <a:off x="2416" y="596"/>
                <a:ext cx="403" cy="323"/>
                <a:chOff x="0" y="0"/>
                <a:chExt cx="403" cy="323"/>
              </a:xfrm>
            </p:grpSpPr>
            <p:sp>
              <p:nvSpPr>
                <p:cNvPr id="84" name="Rectangle 72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17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IntM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85" name="Rectangle 7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03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62" name="Group 74"/>
              <p:cNvGrpSpPr/>
              <p:nvPr/>
            </p:nvGrpSpPr>
            <p:grpSpPr bwMode="auto">
              <a:xfrm>
                <a:off x="2819" y="596"/>
                <a:ext cx="458" cy="323"/>
                <a:chOff x="0" y="0"/>
                <a:chExt cx="458" cy="323"/>
              </a:xfrm>
            </p:grpSpPr>
            <p:sp>
              <p:nvSpPr>
                <p:cNvPr id="163" name="Rectangle 75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372" cy="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fontAlgn="b"/>
                  <a:r>
                    <a:rPr lang="en-US" altLang="zh-CN" sz="1600" b="1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Arial Unicode MS" panose="020B0604020202020204" pitchFamily="34" charset="-122"/>
                      <a:cs typeface="Arial Unicode MS" panose="020B0604020202020204" pitchFamily="34" charset="-122"/>
                      <a:sym typeface="Arial Unicode MS" panose="020B0604020202020204" pitchFamily="34" charset="-122"/>
                    </a:rPr>
                    <a:t>IVS1-5M</a:t>
                  </a:r>
                  <a:endParaRPr lang="zh-CN" altLang="en-US" sz="1600" b="1">
                    <a:solidFill>
                      <a:schemeClr val="tx2"/>
                    </a:solidFill>
                    <a:latin typeface="Times New Roman" panose="02020603050405020304" pitchFamily="18" charset="0"/>
                    <a:ea typeface="Arial Unicode MS" panose="020B0604020202020204" pitchFamily="34" charset="-122"/>
                    <a:cs typeface="Arial Unicode MS" panose="020B0604020202020204" pitchFamily="34" charset="-122"/>
                    <a:sym typeface="Arial Unicode MS" panose="020B0604020202020204" pitchFamily="34" charset="-122"/>
                  </a:endParaRPr>
                </a:p>
                <a:p>
                  <a:pPr algn="ctr" fontAlgn="b"/>
                  <a:endParaRPr lang="zh-CN" altLang="en-US" sz="1600">
                    <a:solidFill>
                      <a:schemeClr val="tx2"/>
                    </a:solidFill>
                    <a:sym typeface="Calibri" panose="020F0502020204030204" charset="0"/>
                  </a:endParaRPr>
                </a:p>
              </p:txBody>
            </p:sp>
            <p:sp>
              <p:nvSpPr>
                <p:cNvPr id="164" name="Rectangle 7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8" cy="32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endParaRPr lang="zh-CN" altLang="zh-CN" sz="24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65" name="Rectangle 77"/>
            <p:cNvSpPr>
              <a:spLocks noChangeArrowheads="1"/>
            </p:cNvSpPr>
            <p:nvPr/>
          </p:nvSpPr>
          <p:spPr bwMode="auto">
            <a:xfrm>
              <a:off x="0" y="0"/>
              <a:ext cx="3283" cy="323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endParaRPr lang="zh-CN" altLang="zh-CN" sz="24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0" y="877422"/>
            <a:ext cx="12192000" cy="538765"/>
          </a:xfrm>
        </p:spPr>
        <p:txBody>
          <a:bodyPr>
            <a:normAutofit/>
          </a:bodyPr>
          <a:lstStyle/>
          <a:p>
            <a:pPr algn="ctr"/>
            <a:r>
              <a:rPr lang="zh-CN" altLang="en-US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什么是</a:t>
            </a:r>
            <a:r>
              <a:rPr lang="zh-CN" altLang="en-US" sz="2400" b="1" smtClean="0">
                <a:solidFill>
                  <a:srgbClr val="00458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地中海贫血？</a:t>
            </a:r>
            <a:endParaRPr lang="zh-CN" altLang="en-US" sz="2400" b="1" dirty="0">
              <a:solidFill>
                <a:srgbClr val="00458D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3642" y="1497478"/>
            <a:ext cx="9792836" cy="874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定义</a:t>
            </a:r>
            <a:r>
              <a:rPr lang="zh-CN" altLang="en-US" b="1" dirty="0" smtClean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：</a:t>
            </a:r>
            <a:r>
              <a:rPr lang="zh-CN" altLang="en-US" dirty="0" smtClean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珠蛋白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基因缺陷（</a:t>
            </a:r>
            <a:r>
              <a:rPr lang="zh-CN" altLang="en-US" b="1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缺失或</a:t>
            </a:r>
            <a:r>
              <a:rPr lang="en-US" altLang="zh-CN" b="1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/</a:t>
            </a:r>
            <a:r>
              <a:rPr lang="zh-CN" altLang="en-US" b="1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和点突变</a:t>
            </a:r>
            <a:r>
              <a:rPr lang="zh-CN" altLang="en-US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）导致珠蛋白肽链合成减少或不能合成，致使血红蛋白组分发生改变而引起</a:t>
            </a:r>
            <a:r>
              <a:rPr lang="zh-CN" altLang="en-US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的</a:t>
            </a:r>
            <a:r>
              <a:rPr lang="zh-CN" altLang="en-US" b="1" smtClean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常染色体单</a:t>
            </a:r>
            <a:r>
              <a:rPr lang="zh-CN" altLang="en-US" b="1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基因隐性遗传病</a:t>
            </a:r>
            <a:r>
              <a:rPr lang="zh-CN" altLang="en-US" dirty="0" smtClean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000000"/>
              </a:solidFill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14" name="组合 18"/>
          <p:cNvGrpSpPr/>
          <p:nvPr/>
        </p:nvGrpSpPr>
        <p:grpSpPr>
          <a:xfrm>
            <a:off x="655123" y="2804064"/>
            <a:ext cx="3454298" cy="2628547"/>
            <a:chOff x="3716864" y="2845722"/>
            <a:chExt cx="4929187" cy="3191152"/>
          </a:xfrm>
        </p:grpSpPr>
        <p:pic>
          <p:nvPicPr>
            <p:cNvPr id="18" name="图片 3" descr="图片1.png"/>
            <p:cNvPicPr>
              <a:picLocks noChangeAspect="1"/>
            </p:cNvPicPr>
            <p:nvPr/>
          </p:nvPicPr>
          <p:blipFill>
            <a:blip r:embed="rId6" cstate="print"/>
            <a:srcRect l="11722" t="14578" r="10297" b="10176"/>
            <a:stretch>
              <a:fillRect/>
            </a:stretch>
          </p:blipFill>
          <p:spPr bwMode="auto">
            <a:xfrm>
              <a:off x="3716864" y="2845722"/>
              <a:ext cx="2786062" cy="268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9" name="直接箭头连接符 18"/>
            <p:cNvCxnSpPr/>
            <p:nvPr/>
          </p:nvCxnSpPr>
          <p:spPr>
            <a:xfrm>
              <a:off x="4645551" y="3274347"/>
              <a:ext cx="2428875" cy="1214438"/>
            </a:xfrm>
            <a:prstGeom prst="straightConnector1">
              <a:avLst/>
            </a:prstGeom>
            <a:ln>
              <a:solidFill>
                <a:srgbClr val="0000FF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5502801" y="3345785"/>
              <a:ext cx="1857375" cy="1143000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5788551" y="5060285"/>
              <a:ext cx="1554163" cy="57150"/>
            </a:xfrm>
            <a:prstGeom prst="straightConnector1">
              <a:avLst/>
            </a:prstGeom>
            <a:ln>
              <a:solidFill>
                <a:srgbClr val="0000FF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4788426" y="4917410"/>
              <a:ext cx="2393950" cy="57150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18"/>
            <p:cNvSpPr txBox="1">
              <a:spLocks noChangeArrowheads="1"/>
            </p:cNvSpPr>
            <p:nvPr/>
          </p:nvSpPr>
          <p:spPr bwMode="auto">
            <a:xfrm>
              <a:off x="7360176" y="4560222"/>
              <a:ext cx="1285875" cy="10088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DD137B"/>
                  </a:solidFill>
                  <a:cs typeface="+mn-ea"/>
                  <a:sym typeface="Times New Roman" panose="02020603050405020304" pitchFamily="18" charset="0"/>
                </a:rPr>
                <a:t>血红素</a:t>
              </a:r>
            </a:p>
          </p:txBody>
        </p:sp>
        <p:sp>
          <p:nvSpPr>
            <p:cNvPr id="24" name="Rectangle 45"/>
            <p:cNvSpPr>
              <a:spLocks noChangeArrowheads="1"/>
            </p:cNvSpPr>
            <p:nvPr/>
          </p:nvSpPr>
          <p:spPr bwMode="auto">
            <a:xfrm>
              <a:off x="4574113" y="5470136"/>
              <a:ext cx="3429000" cy="5667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b"/>
            <a:lstStyle/>
            <a:p>
              <a:r>
                <a:rPr lang="zh-CN" altLang="en-US" sz="1600" dirty="0">
                  <a:solidFill>
                    <a:srgbClr val="000000"/>
                  </a:solidFill>
                  <a:cs typeface="+mn-ea"/>
                  <a:sym typeface="Times New Roman" panose="02020603050405020304" pitchFamily="18" charset="0"/>
                </a:rPr>
                <a:t>成人血红蛋白示意图</a:t>
              </a:r>
              <a:endParaRPr lang="en-US" altLang="zh-CN" sz="1600" dirty="0">
                <a:solidFill>
                  <a:srgbClr val="000000"/>
                </a:solidFill>
                <a:cs typeface="+mn-ea"/>
                <a:sym typeface="Times New Roman" panose="02020603050405020304" pitchFamily="18" charset="0"/>
              </a:endParaRPr>
            </a:p>
          </p:txBody>
        </p:sp>
      </p:grpSp>
      <p:graphicFrame>
        <p:nvGraphicFramePr>
          <p:cNvPr id="25" name="图示 24"/>
          <p:cNvGraphicFramePr/>
          <p:nvPr/>
        </p:nvGraphicFramePr>
        <p:xfrm>
          <a:off x="4927001" y="2183802"/>
          <a:ext cx="7057017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" name="音频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1569700" y="6235700"/>
            <a:ext cx="406400" cy="4064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Graphic spid="25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853628"/>
            <a:ext cx="12192000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常规联检产品 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zh-CN" altLang="en-US" sz="24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三合一，</a:t>
            </a:r>
            <a:r>
              <a:rPr lang="en-US" altLang="zh-CN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α-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和</a:t>
            </a:r>
            <a:r>
              <a:rPr lang="en-US" altLang="zh-CN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β-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地中海贫血基因诊断试剂盒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78435" y="2983243"/>
            <a:ext cx="4025463" cy="1445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核心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技术：基因芯片法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高通量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：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23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种基因突变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Times New Roman" panose="02020603050405020304" pitchFamily="18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快速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Times New Roman" panose="02020603050405020304" pitchFamily="18" charset="0"/>
              </a:rPr>
              <a:t>小时出检测报告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Times New Roman" panose="02020603050405020304" pitchFamily="18" charset="0"/>
            </a:endParaRPr>
          </a:p>
        </p:txBody>
      </p:sp>
      <p:pic>
        <p:nvPicPr>
          <p:cNvPr id="5" name="图片 4" descr="SEA-654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56021" y="4948991"/>
            <a:ext cx="6779528" cy="1152128"/>
          </a:xfrm>
          <a:prstGeom prst="rect">
            <a:avLst/>
          </a:prstGeom>
        </p:spPr>
      </p:pic>
      <p:pic>
        <p:nvPicPr>
          <p:cNvPr id="6" name="图片 5" descr="3.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7811" y="2068671"/>
            <a:ext cx="6696744" cy="115212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0540797" y="2469360"/>
            <a:ext cx="11521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3.7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杂合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540797" y="3893193"/>
            <a:ext cx="11521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4.2-QS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396781" y="5340388"/>
            <a:ext cx="14401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SEA-654M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56021" y="3517379"/>
            <a:ext cx="6695268" cy="11391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4987" y="1288018"/>
            <a:ext cx="11021424" cy="5155209"/>
            <a:chOff x="2851150" y="2432050"/>
            <a:chExt cx="6557107" cy="3067050"/>
          </a:xfrm>
        </p:grpSpPr>
        <p:sp>
          <p:nvSpPr>
            <p:cNvPr id="23" name="MH_Other_1"/>
            <p:cNvSpPr/>
            <p:nvPr>
              <p:custDataLst>
                <p:tags r:id="rId2"/>
              </p:custDataLst>
            </p:nvPr>
          </p:nvSpPr>
          <p:spPr>
            <a:xfrm rot="19354201">
              <a:off x="5124450" y="2432050"/>
              <a:ext cx="1423988" cy="1854200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rgbClr val="004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9" name="MH_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11813" y="3516314"/>
              <a:ext cx="925512" cy="923925"/>
            </a:xfrm>
            <a:prstGeom prst="ellipse">
              <a:avLst/>
            </a:prstGeom>
            <a:solidFill>
              <a:srgbClr val="DD137B"/>
            </a:solidFill>
            <a:ln>
              <a:noFill/>
            </a:ln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产品优势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MH_Other_2"/>
            <p:cNvSpPr/>
            <p:nvPr>
              <p:custDataLst>
                <p:tags r:id="rId4"/>
              </p:custDataLst>
            </p:nvPr>
          </p:nvSpPr>
          <p:spPr>
            <a:xfrm rot="19354201">
              <a:off x="5732463" y="3678238"/>
              <a:ext cx="1471612" cy="1820862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rgbClr val="004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MH_Other_3"/>
            <p:cNvSpPr/>
            <p:nvPr>
              <p:custDataLst>
                <p:tags r:id="rId5"/>
              </p:custDataLst>
            </p:nvPr>
          </p:nvSpPr>
          <p:spPr>
            <a:xfrm rot="3052925">
              <a:off x="6004720" y="2677320"/>
              <a:ext cx="1395413" cy="1876425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rgbClr val="004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MH_Other_4"/>
            <p:cNvSpPr/>
            <p:nvPr>
              <p:custDataLst>
                <p:tags r:id="rId6"/>
              </p:custDataLst>
            </p:nvPr>
          </p:nvSpPr>
          <p:spPr>
            <a:xfrm rot="3052925">
              <a:off x="4761707" y="3442494"/>
              <a:ext cx="1438275" cy="1843088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rgbClr val="0045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0" name="MH_Text_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480667" y="2850497"/>
              <a:ext cx="1903412" cy="822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zh-CN" altLang="en-US" sz="2000" dirty="0">
                  <a:latin typeface="微软雅黑" panose="020B0503020204020204" pitchFamily="34" charset="-122"/>
                </a:rPr>
                <a:t>快速检测，</a:t>
              </a:r>
              <a:r>
                <a:rPr lang="en-US" altLang="zh-CN" sz="2000" dirty="0">
                  <a:latin typeface="微软雅黑" panose="020B0503020204020204" pitchFamily="34" charset="-122"/>
                </a:rPr>
                <a:t>6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小时出检测报告，符合地贫防控项目的时效要求</a:t>
              </a:r>
              <a:endParaRPr lang="en-US" altLang="zh-CN" sz="2000" dirty="0">
                <a:latin typeface="微软雅黑" panose="020B0503020204020204" pitchFamily="34" charset="-122"/>
              </a:endParaRPr>
            </a:p>
          </p:txBody>
        </p:sp>
        <p:sp>
          <p:nvSpPr>
            <p:cNvPr id="3081" name="MH_Text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504845" y="4458364"/>
              <a:ext cx="1903412" cy="474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000" dirty="0" smtClean="0">
                  <a:latin typeface="微软雅黑" panose="020B0503020204020204" pitchFamily="34" charset="-122"/>
                </a:rPr>
                <a:t>操作简便，多种类型样本检测</a:t>
              </a:r>
              <a:endParaRPr lang="en-US" altLang="zh-CN" sz="2000" dirty="0">
                <a:latin typeface="微软雅黑" panose="020B0503020204020204" pitchFamily="34" charset="-122"/>
              </a:endParaRPr>
            </a:p>
          </p:txBody>
        </p:sp>
        <p:sp>
          <p:nvSpPr>
            <p:cNvPr id="3082" name="MH_Text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851150" y="2713033"/>
              <a:ext cx="2034875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zh-CN" altLang="en-US" sz="2000" dirty="0" smtClean="0">
                  <a:latin typeface="微软雅黑" panose="020B0503020204020204" pitchFamily="34" charset="-122"/>
                </a:rPr>
                <a:t>同时检测</a:t>
              </a:r>
              <a:r>
                <a:rPr lang="en-US" altLang="zh-CN" sz="2000" dirty="0" smtClean="0">
                  <a:latin typeface="微软雅黑" panose="020B0503020204020204" pitchFamily="34" charset="-122"/>
                </a:rPr>
                <a:t>23</a:t>
              </a:r>
              <a:r>
                <a:rPr lang="zh-CN" altLang="en-US" sz="2000" dirty="0" smtClean="0">
                  <a:latin typeface="微软雅黑" panose="020B0503020204020204" pitchFamily="34" charset="-122"/>
                </a:rPr>
                <a:t>种地贫（</a:t>
              </a:r>
              <a:r>
                <a:rPr lang="en-US" altLang="zh-CN" sz="2000" dirty="0" smtClean="0">
                  <a:latin typeface="微软雅黑" panose="020B0503020204020204" pitchFamily="34" charset="-122"/>
                </a:rPr>
                <a:t>3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种缺失型</a:t>
              </a:r>
              <a:r>
                <a:rPr lang="en-US" altLang="zh-CN" sz="2000" dirty="0">
                  <a:latin typeface="微软雅黑" panose="020B0503020204020204" pitchFamily="34" charset="-122"/>
                </a:rPr>
                <a:t>α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地</a:t>
              </a:r>
              <a:r>
                <a:rPr lang="zh-CN" altLang="en-US" sz="2000" dirty="0" smtClean="0">
                  <a:latin typeface="微软雅黑" panose="020B0503020204020204" pitchFamily="34" charset="-122"/>
                </a:rPr>
                <a:t>贫、</a:t>
              </a:r>
              <a:r>
                <a:rPr lang="en-US" altLang="zh-CN" sz="2000" dirty="0" smtClean="0">
                  <a:latin typeface="微软雅黑" panose="020B0503020204020204" pitchFamily="34" charset="-122"/>
                </a:rPr>
                <a:t>3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种非缺失型</a:t>
              </a:r>
              <a:r>
                <a:rPr lang="en-US" altLang="zh-CN" sz="2000" dirty="0">
                  <a:latin typeface="微软雅黑" panose="020B0503020204020204" pitchFamily="34" charset="-122"/>
                </a:rPr>
                <a:t>α-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地</a:t>
              </a:r>
              <a:r>
                <a:rPr lang="zh-CN" altLang="en-US" sz="2000" dirty="0" smtClean="0">
                  <a:latin typeface="微软雅黑" panose="020B0503020204020204" pitchFamily="34" charset="-122"/>
                </a:rPr>
                <a:t>贫、</a:t>
              </a:r>
              <a:r>
                <a:rPr lang="en-US" altLang="zh-CN" sz="2000" dirty="0" smtClean="0">
                  <a:latin typeface="微软雅黑" panose="020B0503020204020204" pitchFamily="34" charset="-122"/>
                </a:rPr>
                <a:t>17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种突变型</a:t>
              </a:r>
              <a:r>
                <a:rPr lang="en-US" altLang="zh-CN" sz="2000" dirty="0">
                  <a:latin typeface="微软雅黑" panose="020B0503020204020204" pitchFamily="34" charset="-122"/>
                </a:rPr>
                <a:t>β-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地</a:t>
              </a:r>
              <a:r>
                <a:rPr lang="zh-CN" altLang="en-US" sz="2000" dirty="0" smtClean="0">
                  <a:latin typeface="微软雅黑" panose="020B0503020204020204" pitchFamily="34" charset="-122"/>
                </a:rPr>
                <a:t>贫）</a:t>
              </a:r>
              <a:endParaRPr lang="en-US" altLang="zh-CN" sz="2000" dirty="0">
                <a:latin typeface="微软雅黑" panose="020B0503020204020204" pitchFamily="34" charset="-122"/>
              </a:endParaRPr>
            </a:p>
          </p:txBody>
        </p:sp>
        <p:sp>
          <p:nvSpPr>
            <p:cNvPr id="3083" name="MH_Text_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11597" y="4325382"/>
              <a:ext cx="1903413" cy="75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defRPr/>
              </a:pPr>
              <a:r>
                <a:rPr lang="zh-CN" altLang="en-US" sz="2000" dirty="0" smtClean="0">
                  <a:latin typeface="微软雅黑" panose="020B0503020204020204" pitchFamily="34" charset="-122"/>
                </a:rPr>
                <a:t>阳性、阴性符合率均达</a:t>
              </a:r>
              <a:r>
                <a:rPr lang="en-US" altLang="zh-CN" sz="2000" dirty="0" smtClean="0">
                  <a:latin typeface="微软雅黑" panose="020B0503020204020204" pitchFamily="34" charset="-122"/>
                </a:rPr>
                <a:t>100%</a:t>
              </a:r>
              <a:r>
                <a:rPr lang="zh-CN" altLang="en-US" sz="2000" dirty="0" smtClean="0">
                  <a:latin typeface="微软雅黑" panose="020B0503020204020204" pitchFamily="34" charset="-122"/>
                </a:rPr>
                <a:t>、特异性</a:t>
              </a:r>
              <a:r>
                <a:rPr lang="en-US" altLang="zh-CN" sz="2000" dirty="0" smtClean="0">
                  <a:latin typeface="微软雅黑" panose="020B0503020204020204" pitchFamily="34" charset="-122"/>
                </a:rPr>
                <a:t>100%</a:t>
              </a:r>
              <a:endParaRPr lang="en-US" altLang="zh-CN" sz="2000" dirty="0">
                <a:latin typeface="微软雅黑" panose="020B0503020204020204" pitchFamily="34" charset="-122"/>
              </a:endParaRPr>
            </a:p>
          </p:txBody>
        </p:sp>
        <p:sp>
          <p:nvSpPr>
            <p:cNvPr id="3084" name="MH_SubTitle_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19455309">
              <a:off x="4719638" y="2681289"/>
              <a:ext cx="976312" cy="73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2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全面</a:t>
              </a:r>
              <a:endParaRPr lang="zh-CN" altLang="en-US" sz="2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5" name="MH_SubTitle_3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-2144691">
              <a:off x="6511926" y="4500563"/>
              <a:ext cx="976313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简易</a:t>
              </a:r>
            </a:p>
          </p:txBody>
        </p:sp>
        <p:sp>
          <p:nvSpPr>
            <p:cNvPr id="3086" name="MH_SubTitle_2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rot="2655997">
              <a:off x="6529388" y="2743200"/>
              <a:ext cx="976312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</a:t>
              </a:r>
            </a:p>
          </p:txBody>
        </p:sp>
        <p:sp>
          <p:nvSpPr>
            <p:cNvPr id="3087" name="MH_SubTitle_4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rot="2655997">
              <a:off x="4710113" y="4525963"/>
              <a:ext cx="97631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精准</a:t>
              </a:r>
            </a:p>
          </p:txBody>
        </p:sp>
      </p:grpSp>
      <p:sp>
        <p:nvSpPr>
          <p:cNvPr id="18" name="标题 2"/>
          <p:cNvSpPr txBox="1"/>
          <p:nvPr/>
        </p:nvSpPr>
        <p:spPr bwMode="auto">
          <a:xfrm>
            <a:off x="0" y="908134"/>
            <a:ext cx="121920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AB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试剂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盒产品优势</a:t>
            </a:r>
            <a:endParaRPr lang="zh-CN" altLang="en-US" sz="2400" b="1" i="1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0" y="943164"/>
            <a:ext cx="12192000" cy="5588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稀有型（</a:t>
            </a:r>
            <a:r>
              <a:rPr lang="en-US" altLang="zh-CN" sz="24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2%</a:t>
            </a:r>
            <a:r>
              <a:rPr lang="zh-CN" altLang="en-US" sz="24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Times New Roman" panose="02020603050405020304" pitchFamily="18" charset="0"/>
              </a:rPr>
              <a:t>地贫基因检测产品和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服务</a:t>
            </a:r>
            <a:endParaRPr lang="zh-CN" altLang="en-US" sz="2400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3232" y="1802305"/>
          <a:ext cx="10400030" cy="397192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73020"/>
                <a:gridCol w="2446655"/>
                <a:gridCol w="2303780"/>
                <a:gridCol w="3076575"/>
              </a:tblGrid>
              <a:tr h="3962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少见型地贫检测产品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罕见型地贫检测服务</a:t>
                      </a:r>
                      <a:endParaRPr lang="zh-CN" altLang="en-US" sz="2000" b="1" baseline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960">
                <a:tc>
                  <a:txBody>
                    <a:bodyPr/>
                    <a:lstStyle/>
                    <a:p>
                      <a:pPr marL="0" marR="0" lvl="0" algn="ctr" defTabSz="685800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少见型α 地贫产品</a:t>
                      </a:r>
                      <a:endParaRPr kumimoji="0" lang="zh-CN" altLang="en-US" sz="1800" b="1" i="0" u="none" strike="noStrike" cap="none" normalizeH="0" baseline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algn="ctr" defTabSz="685800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Times New Roman" panose="02020603050405020304" pitchFamily="18" charset="0"/>
                        </a:rPr>
                        <a:t>少见型β 地贫产品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罕见</a:t>
                      </a:r>
                      <a:r>
                        <a:rPr lang="en-US" altLang="zh-CN" sz="18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</a:t>
                      </a:r>
                      <a:r>
                        <a:rPr lang="zh-CN" altLang="en-US" sz="18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点突变</a:t>
                      </a:r>
                      <a:endParaRPr lang="zh-CN" altLang="en-US" sz="1800" b="1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罕见</a:t>
                      </a:r>
                      <a:r>
                        <a:rPr lang="en-US" altLang="zh-CN" sz="18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β-</a:t>
                      </a:r>
                      <a:r>
                        <a:rPr lang="zh-CN" altLang="en-US" sz="18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点突变</a:t>
                      </a:r>
                      <a:endParaRPr lang="zh-CN" altLang="en-US" sz="1800" b="1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00672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香港型α-地贫(HKαα)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泰国型α-地贫(Thai)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anti4.2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α-27.6地贫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α-21.9地贫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α-fusion gene地贫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αααanti3.7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β-中国型</a:t>
                      </a:r>
                      <a:endParaRPr lang="zh-CN" altLang="en-US" sz="1800" b="1" baseline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β-东南亚型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β-台湾型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CD74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CD78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CD118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CD13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CD30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CD31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CD43/44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CD49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CD59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等。</a:t>
                      </a:r>
                      <a:endParaRPr lang="zh-CN" altLang="en-US" sz="160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-90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-73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-50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-31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Cap+8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Cap+39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CD19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CD30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IVS-I-2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IVS-I-128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IVS-II-2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IVS-II-5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CD40-41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Term CD+32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CD53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CD13-14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CD15-16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CD37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CD38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CD41-43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CD54-58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CD71-72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CD89-93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CD95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CD112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600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PolyA</a:t>
                      </a:r>
                      <a:r>
                        <a:rPr lang="zh-CN" altLang="en-US" sz="16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等。</a:t>
                      </a:r>
                      <a:endParaRPr lang="zh-CN" altLang="en-US" sz="160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defRPr/>
            </a:pP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PCR-RDB方法保证</a:t>
            </a:r>
            <a:r>
              <a:rPr lang="zh-CN" altLang="en-US" sz="2400" b="1" dirty="0" smtClean="0">
                <a:solidFill>
                  <a:srgbClr val="DD13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准确性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3319" y="2243297"/>
            <a:ext cx="3443134" cy="2375762"/>
          </a:xfrm>
          <a:prstGeom prst="rect">
            <a:avLst/>
          </a:prstGeom>
        </p:spPr>
      </p:pic>
      <p:pic>
        <p:nvPicPr>
          <p:cNvPr id="5" name="Picture 5" descr="原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6090" y="2238898"/>
            <a:ext cx="4706753" cy="238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 bwMode="auto">
          <a:xfrm>
            <a:off x="2575587" y="4830149"/>
            <a:ext cx="188087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kern="0" dirty="0">
                <a:solidFill>
                  <a:srgbClr val="595959"/>
                </a:solidFill>
                <a:latin typeface="Calibri" panose="020F0502020204030204" charset="0"/>
                <a:ea typeface="微软雅黑" panose="020B0503020204020204" pitchFamily="34" charset="-122"/>
              </a:rPr>
              <a:t>多重</a:t>
            </a:r>
            <a:r>
              <a:rPr lang="en-US" altLang="zh-CN" sz="1800" b="1" kern="0" dirty="0">
                <a:solidFill>
                  <a:srgbClr val="595959"/>
                </a:solidFill>
                <a:latin typeface="Calibri" panose="020F0502020204030204" charset="0"/>
                <a:ea typeface="微软雅黑" panose="020B0503020204020204" pitchFamily="34" charset="-122"/>
              </a:rPr>
              <a:t>PCR</a:t>
            </a:r>
            <a:r>
              <a:rPr lang="zh-CN" altLang="en-US" sz="1800" b="1" kern="0" dirty="0">
                <a:solidFill>
                  <a:srgbClr val="595959"/>
                </a:solidFill>
                <a:latin typeface="Calibri" panose="020F0502020204030204" charset="0"/>
                <a:ea typeface="微软雅黑" panose="020B0503020204020204" pitchFamily="34" charset="-122"/>
              </a:rPr>
              <a:t>扩增靶标</a:t>
            </a:r>
          </a:p>
        </p:txBody>
      </p:sp>
      <p:sp>
        <p:nvSpPr>
          <p:cNvPr id="7" name="文本框 6"/>
          <p:cNvSpPr txBox="1"/>
          <p:nvPr/>
        </p:nvSpPr>
        <p:spPr bwMode="auto">
          <a:xfrm>
            <a:off x="6881470" y="4827586"/>
            <a:ext cx="219456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kern="0" dirty="0">
                <a:solidFill>
                  <a:srgbClr val="595959"/>
                </a:solidFill>
                <a:latin typeface="Calibri" panose="020F0502020204030204" charset="0"/>
                <a:ea typeface="微软雅黑" panose="020B0503020204020204" pitchFamily="34" charset="-122"/>
              </a:rPr>
              <a:t>基因芯片识别多靶标</a:t>
            </a:r>
          </a:p>
        </p:txBody>
      </p:sp>
      <p:sp>
        <p:nvSpPr>
          <p:cNvPr id="8" name="文本框 7"/>
          <p:cNvSpPr txBox="1"/>
          <p:nvPr/>
        </p:nvSpPr>
        <p:spPr bwMode="auto">
          <a:xfrm>
            <a:off x="2647722" y="5189195"/>
            <a:ext cx="219456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kern="0" dirty="0">
                <a:solidFill>
                  <a:srgbClr val="595959"/>
                </a:solidFill>
                <a:latin typeface="Calibri" panose="020F0502020204030204" charset="0"/>
                <a:ea typeface="微软雅黑" panose="020B0503020204020204" pitchFamily="34" charset="-122"/>
              </a:rPr>
              <a:t>高灵敏度、高特异性</a:t>
            </a:r>
          </a:p>
        </p:txBody>
      </p:sp>
      <p:sp>
        <p:nvSpPr>
          <p:cNvPr id="9" name="文本框 8"/>
          <p:cNvSpPr txBox="1"/>
          <p:nvPr/>
        </p:nvSpPr>
        <p:spPr bwMode="auto">
          <a:xfrm>
            <a:off x="6483924" y="5189195"/>
            <a:ext cx="3794760" cy="34544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kern="0" dirty="0">
                <a:solidFill>
                  <a:srgbClr val="595959"/>
                </a:solidFill>
                <a:latin typeface="Calibri" panose="020F0502020204030204" charset="0"/>
                <a:ea typeface="微软雅黑" panose="020B0503020204020204" pitchFamily="34" charset="-122"/>
              </a:rPr>
              <a:t>高特异性、高通量、靶标可拓展性强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/>
        </p:nvSpPr>
        <p:spPr>
          <a:xfrm>
            <a:off x="1981200" y="777557"/>
            <a:ext cx="8229600" cy="714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sz="2400" dirty="0" smtClean="0">
                <a:solidFill>
                  <a:srgbClr val="00458D"/>
                </a:solidFill>
                <a:sym typeface="+mn-lt"/>
              </a:rPr>
              <a:t>地贫基因检测产品</a:t>
            </a:r>
            <a:r>
              <a:rPr lang="zh-CN" altLang="en-US" sz="2400" dirty="0" smtClean="0">
                <a:solidFill>
                  <a:srgbClr val="DD137B"/>
                </a:solidFill>
                <a:sym typeface="+mn-lt"/>
              </a:rPr>
              <a:t>稳定性</a:t>
            </a:r>
            <a:endParaRPr lang="zh-CN" altLang="en-US" sz="2400" dirty="0" smtClean="0">
              <a:solidFill>
                <a:srgbClr val="DD137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9015" y="5338445"/>
            <a:ext cx="503809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2014-</a:t>
            </a:r>
            <a:r>
              <a:rPr dirty="0"/>
              <a:t>2018年全国地中海贫血基因分型室间质量评价</a:t>
            </a:r>
            <a:r>
              <a:rPr lang="zh-CN" dirty="0"/>
              <a:t>总成绩均为</a:t>
            </a:r>
            <a:r>
              <a:rPr lang="zh-CN" sz="2400" b="1" dirty="0">
                <a:solidFill>
                  <a:srgbClr val="DD137B"/>
                </a:solidFill>
              </a:rPr>
              <a:t>满分。</a:t>
            </a:r>
            <a:endParaRPr lang="zh-CN" altLang="zh-CN" sz="2400" b="1" dirty="0">
              <a:solidFill>
                <a:srgbClr val="DD137B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735" y="1491615"/>
            <a:ext cx="2520019" cy="35247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3115" y="1491615"/>
            <a:ext cx="2520019" cy="35860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9690" y="1522095"/>
            <a:ext cx="2520019" cy="35617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8635" y="1492250"/>
            <a:ext cx="2520019" cy="36824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54545" y="1522095"/>
            <a:ext cx="2520019" cy="35656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29065" y="1531620"/>
            <a:ext cx="2520019" cy="356631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23663" y="2638799"/>
            <a:ext cx="2936167" cy="2553188"/>
          </a:xfrm>
          <a:prstGeom prst="rect">
            <a:avLst/>
          </a:prstGeom>
        </p:spPr>
      </p:pic>
      <p:sp>
        <p:nvSpPr>
          <p:cNvPr id="3" name="箭头: 右 2"/>
          <p:cNvSpPr/>
          <p:nvPr/>
        </p:nvSpPr>
        <p:spPr>
          <a:xfrm>
            <a:off x="4061160" y="3784369"/>
            <a:ext cx="659757" cy="413309"/>
          </a:xfrm>
          <a:prstGeom prst="rightArrow">
            <a:avLst/>
          </a:prstGeom>
          <a:solidFill>
            <a:srgbClr val="2F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4571" b="96000" l="20435" r="74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558" t="8597" r="26929" b="7382"/>
          <a:stretch>
            <a:fillRect/>
          </a:stretch>
        </p:blipFill>
        <p:spPr>
          <a:xfrm>
            <a:off x="4938165" y="2939740"/>
            <a:ext cx="1728164" cy="2144695"/>
          </a:xfrm>
          <a:prstGeom prst="rect">
            <a:avLst/>
          </a:prstGeom>
        </p:spPr>
      </p:pic>
      <p:sp>
        <p:nvSpPr>
          <p:cNvPr id="5" name="箭头: 右 4"/>
          <p:cNvSpPr/>
          <p:nvPr/>
        </p:nvSpPr>
        <p:spPr>
          <a:xfrm>
            <a:off x="7015967" y="3784369"/>
            <a:ext cx="659757" cy="413309"/>
          </a:xfrm>
          <a:prstGeom prst="rightArrow">
            <a:avLst/>
          </a:prstGeom>
          <a:solidFill>
            <a:srgbClr val="2F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Picture 2" descr="F:\360data\重要数据\我的文档\Tencent Files\183625780\FileRecv\新全自动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992365" y="2991779"/>
            <a:ext cx="3008147" cy="1998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2204799" y="5227868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核酸提取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938420" y="5227868"/>
            <a:ext cx="1986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PCR</a:t>
            </a:r>
            <a:r>
              <a:rPr lang="zh-CN" altLang="en-US" dirty="0">
                <a:cs typeface="+mn-ea"/>
                <a:sym typeface="+mn-lt"/>
              </a:rPr>
              <a:t>扩增目的靶标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86880" y="5227868"/>
            <a:ext cx="381931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分子杂</a:t>
            </a:r>
            <a:r>
              <a:rPr lang="zh-CN" altLang="en-US" dirty="0" smtClean="0">
                <a:cs typeface="+mn-ea"/>
                <a:sym typeface="+mn-lt"/>
              </a:rPr>
              <a:t>交显色，肉眼即可判读结果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标题 1"/>
          <p:cNvSpPr txBox="1"/>
          <p:nvPr/>
        </p:nvSpPr>
        <p:spPr>
          <a:xfrm>
            <a:off x="1981200" y="777557"/>
            <a:ext cx="8229600" cy="714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sz="2400" dirty="0" smtClean="0">
                <a:solidFill>
                  <a:srgbClr val="DD137B"/>
                </a:solidFill>
                <a:sym typeface="+mn-lt"/>
              </a:rPr>
              <a:t>高通量、自动化</a:t>
            </a:r>
            <a:r>
              <a:rPr lang="zh-CN" altLang="en-US" sz="2400" dirty="0" smtClean="0">
                <a:solidFill>
                  <a:srgbClr val="00458D"/>
                </a:solidFill>
                <a:sym typeface="+mn-lt"/>
              </a:rPr>
              <a:t>的地贫基因检测产品</a:t>
            </a:r>
            <a:endParaRPr lang="zh-CN" altLang="en-US" sz="240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46304" y="1705589"/>
            <a:ext cx="8387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仅</a:t>
            </a:r>
            <a:r>
              <a:rPr lang="en-US" altLang="zh-CN" sz="3200" dirty="0">
                <a:solidFill>
                  <a:srgbClr val="DD127B"/>
                </a:solidFill>
                <a:cs typeface="+mn-ea"/>
                <a:sym typeface="+mn-lt"/>
              </a:rPr>
              <a:t>1</a:t>
            </a:r>
            <a:r>
              <a:rPr lang="zh-CN" altLang="en-US" sz="3200" dirty="0">
                <a:solidFill>
                  <a:srgbClr val="DD127B"/>
                </a:solidFill>
                <a:cs typeface="+mn-ea"/>
                <a:sym typeface="+mn-lt"/>
              </a:rPr>
              <a:t>人</a:t>
            </a:r>
            <a:r>
              <a:rPr lang="zh-CN" altLang="en-US" dirty="0">
                <a:cs typeface="+mn-ea"/>
                <a:sym typeface="+mn-lt"/>
              </a:rPr>
              <a:t>在</a:t>
            </a:r>
            <a:r>
              <a:rPr lang="en-US" altLang="zh-CN" sz="3200" dirty="0">
                <a:solidFill>
                  <a:srgbClr val="DD127B"/>
                </a:solidFill>
                <a:cs typeface="+mn-ea"/>
                <a:sym typeface="+mn-lt"/>
              </a:rPr>
              <a:t>1</a:t>
            </a:r>
            <a:r>
              <a:rPr lang="zh-CN" altLang="en-US" sz="3200" dirty="0">
                <a:solidFill>
                  <a:srgbClr val="DD127B"/>
                </a:solidFill>
                <a:cs typeface="+mn-ea"/>
                <a:sym typeface="+mn-lt"/>
              </a:rPr>
              <a:t>套</a:t>
            </a:r>
            <a:r>
              <a:rPr lang="zh-CN" altLang="en-US" dirty="0">
                <a:cs typeface="+mn-ea"/>
                <a:sym typeface="+mn-lt"/>
              </a:rPr>
              <a:t>设备实验条件下</a:t>
            </a:r>
            <a:r>
              <a:rPr lang="zh-CN" altLang="en-US" dirty="0">
                <a:solidFill>
                  <a:srgbClr val="DD127B"/>
                </a:solidFill>
                <a:cs typeface="+mn-ea"/>
                <a:sym typeface="+mn-lt"/>
              </a:rPr>
              <a:t>日处理</a:t>
            </a:r>
            <a:r>
              <a:rPr lang="en-US" altLang="zh-CN" sz="3200" dirty="0">
                <a:solidFill>
                  <a:srgbClr val="DD127B"/>
                </a:solidFill>
                <a:cs typeface="+mn-ea"/>
                <a:sym typeface="+mn-lt"/>
              </a:rPr>
              <a:t>72样本</a:t>
            </a:r>
            <a:r>
              <a:rPr lang="zh-CN" altLang="en-US" dirty="0" smtClean="0">
                <a:cs typeface="+mn-ea"/>
                <a:sym typeface="+mn-lt"/>
              </a:rPr>
              <a:t>，</a:t>
            </a:r>
            <a:r>
              <a:rPr lang="zh-CN" altLang="en-US" dirty="0">
                <a:cs typeface="+mn-ea"/>
                <a:sym typeface="+mn-lt"/>
              </a:rPr>
              <a:t>手动操作时间</a:t>
            </a:r>
            <a:r>
              <a:rPr lang="zh-CN" altLang="en-US" sz="3200" dirty="0">
                <a:solidFill>
                  <a:srgbClr val="DD127B"/>
                </a:solidFill>
                <a:cs typeface="+mn-ea"/>
                <a:sym typeface="+mn-lt"/>
              </a:rPr>
              <a:t>＜</a:t>
            </a:r>
            <a:r>
              <a:rPr lang="en-US" altLang="zh-CN" sz="3200" dirty="0">
                <a:solidFill>
                  <a:srgbClr val="DD127B"/>
                </a:solidFill>
                <a:cs typeface="+mn-ea"/>
                <a:sym typeface="+mn-lt"/>
              </a:rPr>
              <a:t>1</a:t>
            </a:r>
            <a:r>
              <a:rPr lang="zh-CN" altLang="en-US" sz="3200" dirty="0">
                <a:solidFill>
                  <a:srgbClr val="DD127B"/>
                </a:solidFill>
                <a:cs typeface="+mn-ea"/>
                <a:sym typeface="+mn-lt"/>
              </a:rPr>
              <a:t>小时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 bwMode="auto">
          <a:xfrm rot="10800000">
            <a:off x="3934901" y="1702104"/>
            <a:ext cx="4296785" cy="4794251"/>
          </a:xfrm>
          <a:prstGeom prst="triangle">
            <a:avLst/>
          </a:prstGeom>
          <a:solidFill>
            <a:srgbClr val="2FAB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/>
        </p:nvSpPr>
        <p:spPr bwMode="auto">
          <a:xfrm rot="10800000">
            <a:off x="4525248" y="2279573"/>
            <a:ext cx="3141500" cy="3597055"/>
          </a:xfrm>
          <a:prstGeom prst="triangle">
            <a:avLst/>
          </a:prstGeom>
          <a:solidFill>
            <a:srgbClr val="F3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5" name="Picture 2" descr="F:\360data\重要数据\我的文档\Tencent Files\183625780\FileRecv\新全自动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9503" y="2012616"/>
            <a:ext cx="4912989" cy="326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/>
          <p:nvPr/>
        </p:nvSpPr>
        <p:spPr>
          <a:xfrm>
            <a:off x="1981200" y="777557"/>
            <a:ext cx="8229600" cy="714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defRPr/>
            </a:pPr>
            <a:r>
              <a:rPr lang="zh-CN" altLang="en-US" sz="2400" dirty="0" smtClean="0">
                <a:solidFill>
                  <a:srgbClr val="00458D"/>
                </a:solidFill>
                <a:sym typeface="+mn-lt"/>
              </a:rPr>
              <a:t>新一代全自动核酸分子杂交仪</a:t>
            </a:r>
          </a:p>
        </p:txBody>
      </p:sp>
      <p:sp>
        <p:nvSpPr>
          <p:cNvPr id="7" name="TextBox 10"/>
          <p:cNvSpPr txBox="1"/>
          <p:nvPr/>
        </p:nvSpPr>
        <p:spPr>
          <a:xfrm>
            <a:off x="5057619" y="1707595"/>
            <a:ext cx="1871345" cy="6661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735" b="1" dirty="0">
                <a:solidFill>
                  <a:schemeClr val="bg1"/>
                </a:solidFill>
                <a:cs typeface="+mn-ea"/>
                <a:sym typeface="+mn-lt"/>
              </a:rPr>
              <a:t>YN-H48</a:t>
            </a:r>
            <a:endParaRPr lang="zh-CN" altLang="en-US" sz="37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199169" y="2279573"/>
            <a:ext cx="2394843" cy="703232"/>
          </a:xfrm>
          <a:prstGeom prst="roundRect">
            <a:avLst/>
          </a:prstGeom>
          <a:solidFill>
            <a:srgbClr val="AAD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自动配制试剂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1199169" y="4130920"/>
            <a:ext cx="2394843" cy="703232"/>
          </a:xfrm>
          <a:prstGeom prst="round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一键完成实验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8444876" y="2279573"/>
            <a:ext cx="2271788" cy="595655"/>
          </a:xfrm>
          <a:prstGeom prst="roundRect">
            <a:avLst/>
          </a:prstGeom>
          <a:solidFill>
            <a:srgbClr val="DD12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全程</a:t>
            </a:r>
            <a:r>
              <a:rPr lang="en-US" altLang="zh-CN" sz="2400" b="1" dirty="0">
                <a:cs typeface="+mn-ea"/>
                <a:sym typeface="+mn-lt"/>
              </a:rPr>
              <a:t>2</a:t>
            </a:r>
            <a:r>
              <a:rPr lang="zh-CN" altLang="en-US" sz="2400" b="1" dirty="0">
                <a:cs typeface="+mn-ea"/>
                <a:sym typeface="+mn-lt"/>
              </a:rPr>
              <a:t>小时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8444871" y="4130920"/>
            <a:ext cx="2271788" cy="595655"/>
          </a:xfrm>
          <a:prstGeom prst="round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适配多种试剂</a:t>
            </a:r>
          </a:p>
        </p:txBody>
      </p:sp>
      <p:sp>
        <p:nvSpPr>
          <p:cNvPr id="2" name="矩形 1"/>
          <p:cNvSpPr/>
          <p:nvPr/>
        </p:nvSpPr>
        <p:spPr>
          <a:xfrm>
            <a:off x="-794311" y="5406712"/>
            <a:ext cx="13655673" cy="1078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UNG</a:t>
            </a:r>
            <a:r>
              <a:rPr lang="zh-CN" altLang="en-US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酶系统消除开盖污染</a:t>
            </a:r>
            <a:r>
              <a:rPr lang="en-US" altLang="zh-CN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全自动芯片杂交仪减少操作繁琐</a:t>
            </a:r>
            <a:r>
              <a:rPr lang="en-US" altLang="zh-CN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全自动芯片点样仪确保质量稳定</a:t>
            </a:r>
            <a:r>
              <a:rPr lang="en-US" altLang="zh-CN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高通量、自动化、数字化</a:t>
            </a:r>
            <a:r>
              <a:rPr lang="en-US" altLang="zh-CN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35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全面提升基因芯片平台水平！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130"/>
          <p:cNvSpPr>
            <a:spLocks noChangeShapeType="1"/>
          </p:cNvSpPr>
          <p:nvPr/>
        </p:nvSpPr>
        <p:spPr bwMode="auto">
          <a:xfrm>
            <a:off x="625208" y="2375031"/>
            <a:ext cx="0" cy="457307"/>
          </a:xfrm>
          <a:prstGeom prst="line">
            <a:avLst/>
          </a:prstGeom>
          <a:noFill/>
          <a:ln w="38100">
            <a:noFill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4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0194311" y="2919158"/>
            <a:ext cx="2237027" cy="1704151"/>
            <a:chOff x="7737176" y="3044096"/>
            <a:chExt cx="1677511" cy="1374580"/>
          </a:xfrm>
        </p:grpSpPr>
        <p:grpSp>
          <p:nvGrpSpPr>
            <p:cNvPr id="5" name="组合 4"/>
            <p:cNvGrpSpPr/>
            <p:nvPr/>
          </p:nvGrpSpPr>
          <p:grpSpPr bwMode="auto">
            <a:xfrm>
              <a:off x="7737176" y="3044096"/>
              <a:ext cx="1677511" cy="1374580"/>
              <a:chOff x="7647017" y="2699415"/>
              <a:chExt cx="2617944" cy="2145185"/>
            </a:xfrm>
          </p:grpSpPr>
          <p:sp>
            <p:nvSpPr>
              <p:cNvPr id="7" name="Oval 8"/>
              <p:cNvSpPr>
                <a:spLocks noChangeArrowheads="1"/>
              </p:cNvSpPr>
              <p:nvPr/>
            </p:nvSpPr>
            <p:spPr bwMode="auto">
              <a:xfrm flipV="1">
                <a:off x="7647017" y="4398719"/>
                <a:ext cx="2617944" cy="445881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7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Oval 19"/>
              <p:cNvSpPr>
                <a:spLocks noChangeArrowheads="1"/>
              </p:cNvSpPr>
              <p:nvPr/>
            </p:nvSpPr>
            <p:spPr bwMode="auto">
              <a:xfrm>
                <a:off x="8011102" y="2699415"/>
                <a:ext cx="1840901" cy="1932153"/>
              </a:xfrm>
              <a:prstGeom prst="ellipse">
                <a:avLst/>
              </a:prstGeom>
              <a:gradFill rotWithShape="1">
                <a:gsLst>
                  <a:gs pos="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2676FF">
                    <a:lumMod val="75000"/>
                  </a:srgbClr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23"/>
            <p:cNvSpPr txBox="1"/>
            <p:nvPr/>
          </p:nvSpPr>
          <p:spPr>
            <a:xfrm>
              <a:off x="8104780" y="3421098"/>
              <a:ext cx="822833" cy="5203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600" i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2019</a:t>
              </a:r>
              <a:endParaRPr lang="zh-CN" altLang="en-US" sz="3600" i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54687" y="3189658"/>
            <a:ext cx="10357512" cy="1133475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</a:ln>
          <a:effectLst/>
        </p:spPr>
        <p:txBody>
          <a:bodyPr wrap="none" lIns="91440" tIns="45720" rIns="91440" bIns="45720" anchor="ctr"/>
          <a:lstStyle/>
          <a:p>
            <a:pPr marL="267970" indent="-267970">
              <a:lnSpc>
                <a:spcPct val="120000"/>
              </a:lnSpc>
              <a:defRPr/>
            </a:pPr>
            <a:endParaRPr lang="zh-CN" altLang="en-US" sz="1200" kern="0" dirty="0">
              <a:solidFill>
                <a:srgbClr val="646464"/>
              </a:solidFill>
              <a:cs typeface="+mn-ea"/>
              <a:sym typeface="+mn-lt"/>
            </a:endParaRPr>
          </a:p>
        </p:txBody>
      </p:sp>
      <p:grpSp>
        <p:nvGrpSpPr>
          <p:cNvPr id="12" name="组合 12"/>
          <p:cNvGrpSpPr/>
          <p:nvPr/>
        </p:nvGrpSpPr>
        <p:grpSpPr bwMode="auto">
          <a:xfrm>
            <a:off x="4716541" y="3177844"/>
            <a:ext cx="756253" cy="1357899"/>
            <a:chOff x="5076056" y="1772359"/>
            <a:chExt cx="654050" cy="1096254"/>
          </a:xfrm>
        </p:grpSpPr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5075878" y="1772364"/>
              <a:ext cx="653445" cy="934138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5081370" y="2714445"/>
              <a:ext cx="287368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3"/>
          <p:cNvGrpSpPr/>
          <p:nvPr/>
        </p:nvGrpSpPr>
        <p:grpSpPr bwMode="auto">
          <a:xfrm>
            <a:off x="3466101" y="3177844"/>
            <a:ext cx="756253" cy="1357899"/>
            <a:chOff x="3752849" y="1772359"/>
            <a:chExt cx="654050" cy="1096254"/>
          </a:xfrm>
        </p:grpSpPr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>
              <a:off x="3753720" y="1772364"/>
              <a:ext cx="653445" cy="934138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>
              <a:off x="3759211" y="2714445"/>
              <a:ext cx="287368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4"/>
          <p:cNvGrpSpPr/>
          <p:nvPr/>
        </p:nvGrpSpPr>
        <p:grpSpPr bwMode="auto">
          <a:xfrm>
            <a:off x="2202027" y="3177844"/>
            <a:ext cx="756253" cy="1353967"/>
            <a:chOff x="2555776" y="1772359"/>
            <a:chExt cx="654050" cy="1093079"/>
          </a:xfrm>
        </p:grpSpPr>
        <p:sp>
          <p:nvSpPr>
            <p:cNvPr id="19" name="AutoShape 8"/>
            <p:cNvSpPr>
              <a:spLocks noChangeArrowheads="1"/>
            </p:cNvSpPr>
            <p:nvPr/>
          </p:nvSpPr>
          <p:spPr bwMode="auto">
            <a:xfrm>
              <a:off x="2555864" y="1772364"/>
              <a:ext cx="653444" cy="934137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4"/>
            <p:cNvSpPr>
              <a:spLocks noChangeArrowheads="1"/>
            </p:cNvSpPr>
            <p:nvPr/>
          </p:nvSpPr>
          <p:spPr bwMode="auto">
            <a:xfrm>
              <a:off x="2561354" y="2711267"/>
              <a:ext cx="287370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15"/>
          <p:cNvGrpSpPr/>
          <p:nvPr/>
        </p:nvGrpSpPr>
        <p:grpSpPr bwMode="auto">
          <a:xfrm>
            <a:off x="856056" y="3177844"/>
            <a:ext cx="756253" cy="1356877"/>
            <a:chOff x="1403648" y="1772359"/>
            <a:chExt cx="654050" cy="1095429"/>
          </a:xfrm>
        </p:grpSpPr>
        <p:sp>
          <p:nvSpPr>
            <p:cNvPr id="22" name="AutoShape 8"/>
            <p:cNvSpPr>
              <a:spLocks noChangeArrowheads="1"/>
            </p:cNvSpPr>
            <p:nvPr/>
          </p:nvSpPr>
          <p:spPr bwMode="auto">
            <a:xfrm>
              <a:off x="1402953" y="1772364"/>
              <a:ext cx="655274" cy="935725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4"/>
            <p:cNvSpPr>
              <a:spLocks noChangeArrowheads="1"/>
            </p:cNvSpPr>
            <p:nvPr/>
          </p:nvSpPr>
          <p:spPr bwMode="auto">
            <a:xfrm>
              <a:off x="1408444" y="2714444"/>
              <a:ext cx="289199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16"/>
          <p:cNvGrpSpPr/>
          <p:nvPr/>
        </p:nvGrpSpPr>
        <p:grpSpPr bwMode="auto">
          <a:xfrm>
            <a:off x="8505467" y="3169978"/>
            <a:ext cx="756253" cy="1361832"/>
            <a:chOff x="8100392" y="1766009"/>
            <a:chExt cx="654050" cy="1099429"/>
          </a:xfrm>
        </p:grpSpPr>
        <p:sp>
          <p:nvSpPr>
            <p:cNvPr id="25" name="AutoShape 8"/>
            <p:cNvSpPr>
              <a:spLocks noChangeArrowheads="1"/>
            </p:cNvSpPr>
            <p:nvPr/>
          </p:nvSpPr>
          <p:spPr bwMode="auto">
            <a:xfrm>
              <a:off x="8100998" y="1766009"/>
              <a:ext cx="653444" cy="934137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14"/>
            <p:cNvSpPr>
              <a:spLocks noChangeArrowheads="1"/>
            </p:cNvSpPr>
            <p:nvPr/>
          </p:nvSpPr>
          <p:spPr bwMode="auto">
            <a:xfrm>
              <a:off x="8106489" y="2711267"/>
              <a:ext cx="287370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35"/>
          <p:cNvSpPr txBox="1"/>
          <p:nvPr/>
        </p:nvSpPr>
        <p:spPr bwMode="auto">
          <a:xfrm>
            <a:off x="255391" y="3528126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400" kern="0" dirty="0">
                <a:cs typeface="+mn-ea"/>
                <a:sym typeface="+mn-lt"/>
              </a:rPr>
              <a:t>2001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sp>
        <p:nvSpPr>
          <p:cNvPr id="28" name="TextBox 36"/>
          <p:cNvSpPr txBox="1"/>
          <p:nvPr/>
        </p:nvSpPr>
        <p:spPr bwMode="auto">
          <a:xfrm>
            <a:off x="1588609" y="3528126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400" kern="0" dirty="0">
                <a:cs typeface="+mn-ea"/>
                <a:sym typeface="+mn-lt"/>
              </a:rPr>
              <a:t>2004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sp>
        <p:nvSpPr>
          <p:cNvPr id="29" name="TextBox 37"/>
          <p:cNvSpPr txBox="1"/>
          <p:nvPr/>
        </p:nvSpPr>
        <p:spPr bwMode="auto">
          <a:xfrm>
            <a:off x="2919719" y="3528126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en-US" altLang="zh-CN" sz="2400" i="1" kern="0" dirty="0">
                <a:solidFill>
                  <a:srgbClr val="646464"/>
                </a:solidFill>
                <a:cs typeface="+mn-ea"/>
                <a:sym typeface="+mn-lt"/>
              </a:rPr>
              <a:t>2008</a:t>
            </a:r>
            <a:endParaRPr lang="zh-CN" altLang="en-US" sz="2400" i="1" kern="0" dirty="0">
              <a:solidFill>
                <a:srgbClr val="646464"/>
              </a:solidFill>
              <a:cs typeface="+mn-ea"/>
              <a:sym typeface="+mn-lt"/>
            </a:endParaRPr>
          </a:p>
        </p:txBody>
      </p:sp>
      <p:sp>
        <p:nvSpPr>
          <p:cNvPr id="30" name="TextBox 38"/>
          <p:cNvSpPr txBox="1"/>
          <p:nvPr/>
        </p:nvSpPr>
        <p:spPr bwMode="auto">
          <a:xfrm>
            <a:off x="5440305" y="3528126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400" kern="0" dirty="0">
                <a:cs typeface="+mn-ea"/>
                <a:sym typeface="+mn-lt"/>
              </a:rPr>
              <a:t>2010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sp>
        <p:nvSpPr>
          <p:cNvPr id="31" name="TextBox 39"/>
          <p:cNvSpPr txBox="1"/>
          <p:nvPr/>
        </p:nvSpPr>
        <p:spPr bwMode="auto">
          <a:xfrm>
            <a:off x="7834235" y="3525508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400" kern="0" dirty="0">
                <a:cs typeface="+mn-ea"/>
                <a:sym typeface="+mn-lt"/>
              </a:rPr>
              <a:t>2016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cxnSp>
        <p:nvCxnSpPr>
          <p:cNvPr id="32" name="直接连接符 33"/>
          <p:cNvCxnSpPr>
            <a:cxnSpLocks noChangeShapeType="1"/>
          </p:cNvCxnSpPr>
          <p:nvPr/>
        </p:nvCxnSpPr>
        <p:spPr bwMode="auto">
          <a:xfrm>
            <a:off x="674951" y="3914086"/>
            <a:ext cx="0" cy="1684471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3" name="TextBox 52"/>
          <p:cNvSpPr txBox="1"/>
          <p:nvPr/>
        </p:nvSpPr>
        <p:spPr bwMode="auto">
          <a:xfrm>
            <a:off x="746291" y="4483391"/>
            <a:ext cx="1179039" cy="10147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成立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公司成立</a:t>
            </a:r>
          </a:p>
        </p:txBody>
      </p:sp>
      <p:cxnSp>
        <p:nvCxnSpPr>
          <p:cNvPr id="34" name="直接连接符 36"/>
          <p:cNvCxnSpPr>
            <a:cxnSpLocks noChangeShapeType="1"/>
          </p:cNvCxnSpPr>
          <p:nvPr/>
        </p:nvCxnSpPr>
        <p:spPr bwMode="auto">
          <a:xfrm>
            <a:off x="2039264" y="1888184"/>
            <a:ext cx="0" cy="1683148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5" name="TextBox 55"/>
          <p:cNvSpPr txBox="1"/>
          <p:nvPr/>
        </p:nvSpPr>
        <p:spPr bwMode="auto">
          <a:xfrm>
            <a:off x="2110628" y="1712103"/>
            <a:ext cx="1687041" cy="11372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srgbClr val="595959"/>
                </a:solidFill>
                <a:cs typeface="+mn-ea"/>
                <a:sym typeface="+mn-lt"/>
              </a:rPr>
              <a:t>WHO</a:t>
            </a: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成员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 lvl="0">
              <a:buClr>
                <a:srgbClr val="C00000"/>
              </a:buClr>
              <a:defRPr/>
            </a:pP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WHO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宫颈癌筛查项目中国区成员</a:t>
            </a:r>
            <a:endParaRPr lang="en-US" altLang="zh-CN" sz="1600" kern="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36" name="直接连接符 39"/>
          <p:cNvCxnSpPr>
            <a:cxnSpLocks noChangeShapeType="1"/>
          </p:cNvCxnSpPr>
          <p:nvPr/>
        </p:nvCxnSpPr>
        <p:spPr bwMode="auto">
          <a:xfrm>
            <a:off x="3272852" y="3930683"/>
            <a:ext cx="0" cy="1620376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7" name="TextBox 58"/>
          <p:cNvSpPr txBox="1"/>
          <p:nvPr/>
        </p:nvSpPr>
        <p:spPr bwMode="auto">
          <a:xfrm>
            <a:off x="3347880" y="4945036"/>
            <a:ext cx="1940915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获批准入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HPV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产品和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α-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地贫产品获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CFDA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批准上市</a:t>
            </a:r>
          </a:p>
          <a:p>
            <a:pPr>
              <a:lnSpc>
                <a:spcPct val="150000"/>
              </a:lnSpc>
              <a:defRPr/>
            </a:pPr>
            <a:endParaRPr lang="zh-CN" altLang="en-US" sz="1600" kern="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38" name="直接连接符 42"/>
          <p:cNvCxnSpPr>
            <a:cxnSpLocks noChangeShapeType="1"/>
          </p:cNvCxnSpPr>
          <p:nvPr/>
        </p:nvCxnSpPr>
        <p:spPr bwMode="auto">
          <a:xfrm>
            <a:off x="8283960" y="3893888"/>
            <a:ext cx="0" cy="1684471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9" name="TextBox 61"/>
          <p:cNvSpPr txBox="1"/>
          <p:nvPr/>
        </p:nvSpPr>
        <p:spPr bwMode="auto">
          <a:xfrm>
            <a:off x="8362221" y="4483391"/>
            <a:ext cx="2158077" cy="16300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高速增长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连续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7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年高速增长</a:t>
            </a:r>
            <a:endParaRPr lang="en-US" altLang="zh-CN" sz="1600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三大技术中心获批</a:t>
            </a:r>
            <a:endParaRPr lang="en-US" altLang="zh-CN" sz="1600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“创之星”杯中国实验医学年度创新产品</a:t>
            </a:r>
          </a:p>
        </p:txBody>
      </p:sp>
      <p:cxnSp>
        <p:nvCxnSpPr>
          <p:cNvPr id="40" name="直接连接符 45"/>
          <p:cNvCxnSpPr>
            <a:cxnSpLocks noChangeShapeType="1"/>
          </p:cNvCxnSpPr>
          <p:nvPr/>
        </p:nvCxnSpPr>
        <p:spPr bwMode="auto">
          <a:xfrm>
            <a:off x="7069763" y="1888184"/>
            <a:ext cx="0" cy="1683148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" name="TextBox 64"/>
          <p:cNvSpPr txBox="1"/>
          <p:nvPr/>
        </p:nvSpPr>
        <p:spPr bwMode="auto">
          <a:xfrm>
            <a:off x="4660735" y="1712103"/>
            <a:ext cx="2113892" cy="1383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先进试剂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国家级高新技术企业</a:t>
            </a:r>
            <a:endParaRPr lang="en-US" altLang="zh-CN" sz="1600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HPV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产品获中国医学检验十大先进试剂</a:t>
            </a:r>
          </a:p>
        </p:txBody>
      </p:sp>
      <p:grpSp>
        <p:nvGrpSpPr>
          <p:cNvPr id="42" name="Group 12"/>
          <p:cNvGrpSpPr/>
          <p:nvPr/>
        </p:nvGrpSpPr>
        <p:grpSpPr bwMode="auto">
          <a:xfrm rot="-1693754" flipH="1" flipV="1">
            <a:off x="9939752" y="4131643"/>
            <a:ext cx="1635971" cy="364049"/>
            <a:chOff x="2532" y="1051"/>
            <a:chExt cx="893" cy="246"/>
          </a:xfrm>
        </p:grpSpPr>
        <p:grpSp>
          <p:nvGrpSpPr>
            <p:cNvPr id="43" name="Group 13"/>
            <p:cNvGrpSpPr/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49" name="AutoShape 14"/>
              <p:cNvSpPr>
                <a:spLocks noChangeArrowheads="1"/>
              </p:cNvSpPr>
              <p:nvPr/>
            </p:nvSpPr>
            <p:spPr bwMode="ltGray">
              <a:xfrm rot="5263130">
                <a:off x="1863" y="2283"/>
                <a:ext cx="229" cy="81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AutoShape 15"/>
              <p:cNvSpPr>
                <a:spLocks noChangeArrowheads="1"/>
              </p:cNvSpPr>
              <p:nvPr/>
            </p:nvSpPr>
            <p:spPr bwMode="ltGray">
              <a:xfrm rot="6078281">
                <a:off x="1997" y="2282"/>
                <a:ext cx="229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AutoShape 16"/>
              <p:cNvSpPr>
                <a:spLocks noChangeArrowheads="1"/>
              </p:cNvSpPr>
              <p:nvPr/>
            </p:nvSpPr>
            <p:spPr bwMode="ltGray">
              <a:xfrm rot="6373927">
                <a:off x="2072" y="2304"/>
                <a:ext cx="233" cy="81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AutoShape 17"/>
              <p:cNvSpPr>
                <a:spLocks noChangeArrowheads="1"/>
              </p:cNvSpPr>
              <p:nvPr/>
            </p:nvSpPr>
            <p:spPr bwMode="ltGray">
              <a:xfrm rot="6906312">
                <a:off x="2164" y="2335"/>
                <a:ext cx="227" cy="81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18"/>
            <p:cNvGrpSpPr/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45" name="AutoShape 19"/>
              <p:cNvSpPr>
                <a:spLocks noChangeArrowheads="1"/>
              </p:cNvSpPr>
              <p:nvPr/>
            </p:nvSpPr>
            <p:spPr bwMode="ltGray">
              <a:xfrm rot="5263130">
                <a:off x="1875" y="2284"/>
                <a:ext cx="225" cy="815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20"/>
              <p:cNvSpPr>
                <a:spLocks noChangeArrowheads="1"/>
              </p:cNvSpPr>
              <p:nvPr/>
            </p:nvSpPr>
            <p:spPr bwMode="ltGray">
              <a:xfrm rot="6078281">
                <a:off x="2008" y="2281"/>
                <a:ext cx="223" cy="817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21"/>
              <p:cNvSpPr>
                <a:spLocks noChangeArrowheads="1"/>
              </p:cNvSpPr>
              <p:nvPr/>
            </p:nvSpPr>
            <p:spPr bwMode="ltGray">
              <a:xfrm rot="6373927">
                <a:off x="2083" y="2307"/>
                <a:ext cx="227" cy="815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22"/>
              <p:cNvSpPr>
                <a:spLocks noChangeArrowheads="1"/>
              </p:cNvSpPr>
              <p:nvPr/>
            </p:nvSpPr>
            <p:spPr bwMode="ltGray">
              <a:xfrm rot="6906312">
                <a:off x="2174" y="2338"/>
                <a:ext cx="227" cy="814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99"/>
                </a:srgb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12"/>
          <p:cNvGrpSpPr/>
          <p:nvPr/>
        </p:nvGrpSpPr>
        <p:grpSpPr bwMode="auto">
          <a:xfrm>
            <a:off x="5919315" y="3157076"/>
            <a:ext cx="756253" cy="1357899"/>
            <a:chOff x="5076056" y="1772359"/>
            <a:chExt cx="654050" cy="1096254"/>
          </a:xfrm>
        </p:grpSpPr>
        <p:sp>
          <p:nvSpPr>
            <p:cNvPr id="55" name="AutoShape 8"/>
            <p:cNvSpPr>
              <a:spLocks noChangeArrowheads="1"/>
            </p:cNvSpPr>
            <p:nvPr/>
          </p:nvSpPr>
          <p:spPr bwMode="auto">
            <a:xfrm>
              <a:off x="5075878" y="1772364"/>
              <a:ext cx="653445" cy="934138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14"/>
            <p:cNvSpPr>
              <a:spLocks noChangeArrowheads="1"/>
            </p:cNvSpPr>
            <p:nvPr/>
          </p:nvSpPr>
          <p:spPr bwMode="auto">
            <a:xfrm>
              <a:off x="5081370" y="2714445"/>
              <a:ext cx="287368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12"/>
          <p:cNvGrpSpPr/>
          <p:nvPr/>
        </p:nvGrpSpPr>
        <p:grpSpPr bwMode="auto">
          <a:xfrm>
            <a:off x="7118355" y="3164887"/>
            <a:ext cx="756253" cy="1357899"/>
            <a:chOff x="5076056" y="1772359"/>
            <a:chExt cx="654050" cy="1096254"/>
          </a:xfrm>
        </p:grpSpPr>
        <p:sp>
          <p:nvSpPr>
            <p:cNvPr id="58" name="AutoShape 8"/>
            <p:cNvSpPr>
              <a:spLocks noChangeArrowheads="1"/>
            </p:cNvSpPr>
            <p:nvPr/>
          </p:nvSpPr>
          <p:spPr bwMode="auto">
            <a:xfrm>
              <a:off x="5075878" y="1772364"/>
              <a:ext cx="653445" cy="934138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AutoShape 14"/>
            <p:cNvSpPr>
              <a:spLocks noChangeArrowheads="1"/>
            </p:cNvSpPr>
            <p:nvPr/>
          </p:nvSpPr>
          <p:spPr bwMode="auto">
            <a:xfrm>
              <a:off x="5081370" y="2714445"/>
              <a:ext cx="287368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TextBox 37"/>
          <p:cNvSpPr txBox="1"/>
          <p:nvPr/>
        </p:nvSpPr>
        <p:spPr bwMode="auto">
          <a:xfrm>
            <a:off x="4165988" y="3528126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>
              <a:defRPr/>
            </a:pPr>
            <a:r>
              <a:rPr lang="en-US" altLang="zh-CN" sz="2400" i="1" kern="0" dirty="0">
                <a:solidFill>
                  <a:srgbClr val="646464"/>
                </a:solidFill>
                <a:cs typeface="+mn-ea"/>
                <a:sym typeface="+mn-lt"/>
              </a:rPr>
              <a:t>2009</a:t>
            </a:r>
            <a:endParaRPr lang="zh-CN" altLang="en-US" sz="2400" i="1" kern="0" dirty="0">
              <a:solidFill>
                <a:srgbClr val="646464"/>
              </a:solidFill>
              <a:cs typeface="+mn-ea"/>
              <a:sym typeface="+mn-lt"/>
            </a:endParaRPr>
          </a:p>
        </p:txBody>
      </p:sp>
      <p:sp>
        <p:nvSpPr>
          <p:cNvPr id="61" name="TextBox 38"/>
          <p:cNvSpPr txBox="1"/>
          <p:nvPr/>
        </p:nvSpPr>
        <p:spPr bwMode="auto">
          <a:xfrm>
            <a:off x="6627635" y="3528126"/>
            <a:ext cx="8940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400" kern="0" dirty="0">
                <a:cs typeface="+mn-ea"/>
                <a:sym typeface="+mn-lt"/>
              </a:rPr>
              <a:t>11-15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cxnSp>
        <p:nvCxnSpPr>
          <p:cNvPr id="62" name="直接连接符 45"/>
          <p:cNvCxnSpPr>
            <a:cxnSpLocks noChangeShapeType="1"/>
          </p:cNvCxnSpPr>
          <p:nvPr/>
        </p:nvCxnSpPr>
        <p:spPr bwMode="auto">
          <a:xfrm>
            <a:off x="4588755" y="1888184"/>
            <a:ext cx="0" cy="1683148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3" name="直接连接符 42"/>
          <p:cNvCxnSpPr>
            <a:cxnSpLocks noChangeShapeType="1"/>
          </p:cNvCxnSpPr>
          <p:nvPr/>
        </p:nvCxnSpPr>
        <p:spPr bwMode="auto">
          <a:xfrm>
            <a:off x="5850868" y="3917035"/>
            <a:ext cx="0" cy="1684471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64" name="TextBox 58"/>
          <p:cNvSpPr txBox="1"/>
          <p:nvPr/>
        </p:nvSpPr>
        <p:spPr bwMode="auto">
          <a:xfrm>
            <a:off x="5940363" y="4483391"/>
            <a:ext cx="2013223" cy="1383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指定产品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HPV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产品成为卫生部两癌筛查指定产品</a:t>
            </a: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加盟复星诊断</a:t>
            </a:r>
          </a:p>
        </p:txBody>
      </p:sp>
      <p:sp>
        <p:nvSpPr>
          <p:cNvPr id="65" name="TextBox 64"/>
          <p:cNvSpPr txBox="1"/>
          <p:nvPr/>
        </p:nvSpPr>
        <p:spPr bwMode="auto">
          <a:xfrm>
            <a:off x="7152017" y="1712103"/>
            <a:ext cx="2113892" cy="11372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国家新品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HPV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产品和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α-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地贫产品获国家重点新产品</a:t>
            </a:r>
          </a:p>
        </p:txBody>
      </p:sp>
      <p:sp>
        <p:nvSpPr>
          <p:cNvPr id="66" name="标题 1"/>
          <p:cNvSpPr txBox="1"/>
          <p:nvPr/>
        </p:nvSpPr>
        <p:spPr bwMode="auto">
          <a:xfrm>
            <a:off x="1981200" y="765476"/>
            <a:ext cx="8229600" cy="7143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亚能生物专注分子诊断十八年</a:t>
            </a:r>
            <a:endParaRPr lang="zh-CN" altLang="en-US" sz="4000" b="1" kern="0" dirty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8" name="组合 16"/>
          <p:cNvGrpSpPr/>
          <p:nvPr/>
        </p:nvGrpSpPr>
        <p:grpSpPr bwMode="auto">
          <a:xfrm>
            <a:off x="9705527" y="3164894"/>
            <a:ext cx="756253" cy="1361832"/>
            <a:chOff x="8100392" y="1766009"/>
            <a:chExt cx="654050" cy="1099429"/>
          </a:xfrm>
        </p:grpSpPr>
        <p:sp>
          <p:nvSpPr>
            <p:cNvPr id="69" name="AutoShape 8"/>
            <p:cNvSpPr>
              <a:spLocks noChangeArrowheads="1"/>
            </p:cNvSpPr>
            <p:nvPr/>
          </p:nvSpPr>
          <p:spPr bwMode="auto">
            <a:xfrm>
              <a:off x="8100998" y="1766009"/>
              <a:ext cx="653444" cy="934137"/>
            </a:xfrm>
            <a:prstGeom prst="chevron">
              <a:avLst>
                <a:gd name="adj" fmla="val 55472"/>
              </a:avLst>
            </a:prstGeom>
            <a:gradFill rotWithShape="1">
              <a:gsLst>
                <a:gs pos="0">
                  <a:srgbClr val="2676FF"/>
                </a:gs>
                <a:gs pos="50000">
                  <a:srgbClr val="2676FF">
                    <a:lumMod val="75000"/>
                  </a:srgbClr>
                </a:gs>
                <a:gs pos="100000">
                  <a:srgbClr val="2676FF"/>
                </a:gs>
              </a:gsLst>
              <a:lin ang="18900000" scaled="1"/>
            </a:gradFill>
            <a:ln w="9525">
              <a:solidFill>
                <a:sysClr val="window" lastClr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14"/>
            <p:cNvSpPr>
              <a:spLocks noChangeArrowheads="1"/>
            </p:cNvSpPr>
            <p:nvPr/>
          </p:nvSpPr>
          <p:spPr bwMode="auto">
            <a:xfrm>
              <a:off x="8106489" y="2711267"/>
              <a:ext cx="287370" cy="154101"/>
            </a:xfrm>
            <a:custGeom>
              <a:avLst/>
              <a:gdLst>
                <a:gd name="T0" fmla="*/ 3822367 w 21600"/>
                <a:gd name="T1" fmla="*/ 548896 h 21600"/>
                <a:gd name="T2" fmla="*/ 1911183 w 21600"/>
                <a:gd name="T3" fmla="*/ 1097792 h 21600"/>
                <a:gd name="T4" fmla="*/ 0 w 21600"/>
                <a:gd name="T5" fmla="*/ 548896 h 21600"/>
                <a:gd name="T6" fmla="*/ 191118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676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solidFill>
                <a:sysClr val="window" lastClr="FFFFFF"/>
              </a:solidFill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Box 39"/>
          <p:cNvSpPr txBox="1"/>
          <p:nvPr/>
        </p:nvSpPr>
        <p:spPr bwMode="auto">
          <a:xfrm>
            <a:off x="9207973" y="3531243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>
              <a:defRPr/>
            </a:pPr>
            <a:r>
              <a:rPr lang="en-US" altLang="zh-CN" sz="2400" kern="0" dirty="0">
                <a:cs typeface="+mn-ea"/>
                <a:sym typeface="+mn-lt"/>
              </a:rPr>
              <a:t>2017</a:t>
            </a:r>
            <a:endParaRPr lang="zh-CN" altLang="en-US" sz="2400" kern="0" dirty="0">
              <a:cs typeface="+mn-ea"/>
              <a:sym typeface="+mn-lt"/>
            </a:endParaRPr>
          </a:p>
        </p:txBody>
      </p:sp>
      <p:cxnSp>
        <p:nvCxnSpPr>
          <p:cNvPr id="72" name="直接连接符 45"/>
          <p:cNvCxnSpPr>
            <a:cxnSpLocks noChangeShapeType="1"/>
          </p:cNvCxnSpPr>
          <p:nvPr/>
        </p:nvCxnSpPr>
        <p:spPr bwMode="auto">
          <a:xfrm>
            <a:off x="9561045" y="1870048"/>
            <a:ext cx="0" cy="1683148"/>
          </a:xfrm>
          <a:prstGeom prst="line">
            <a:avLst/>
          </a:prstGeom>
          <a:noFill/>
          <a:ln w="9525" algn="ctr">
            <a:solidFill>
              <a:srgbClr val="888888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4" name="TextBox 64"/>
          <p:cNvSpPr txBox="1"/>
          <p:nvPr/>
        </p:nvSpPr>
        <p:spPr bwMode="auto">
          <a:xfrm>
            <a:off x="9631945" y="1709694"/>
            <a:ext cx="2113892" cy="1383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>
                <a:solidFill>
                  <a:srgbClr val="595959"/>
                </a:solidFill>
                <a:cs typeface="+mn-ea"/>
                <a:sym typeface="+mn-lt"/>
              </a:rPr>
              <a:t>新起点</a:t>
            </a:r>
            <a:endParaRPr lang="en-US" altLang="zh-CN" sz="2400" b="1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新技术平台搭建完成</a:t>
            </a:r>
            <a:endParaRPr lang="en-US" altLang="zh-CN" sz="1600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获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9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项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CFDA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注册证</a:t>
            </a:r>
            <a:endParaRPr lang="en-US" altLang="zh-CN" sz="1600" kern="0" dirty="0">
              <a:solidFill>
                <a:srgbClr val="595959"/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获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6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项</a:t>
            </a:r>
            <a:r>
              <a:rPr lang="en-US" altLang="zh-CN" sz="1600" kern="0" dirty="0">
                <a:solidFill>
                  <a:srgbClr val="595959"/>
                </a:solidFill>
                <a:cs typeface="+mn-ea"/>
                <a:sym typeface="+mn-lt"/>
              </a:rPr>
              <a:t>CE</a:t>
            </a:r>
            <a:r>
              <a:rPr lang="zh-CN" altLang="en-US" sz="1600" kern="0" dirty="0">
                <a:solidFill>
                  <a:srgbClr val="595959"/>
                </a:solidFill>
                <a:cs typeface="+mn-ea"/>
                <a:sym typeface="+mn-lt"/>
              </a:rPr>
              <a:t>认证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5"/>
          <p:cNvSpPr/>
          <p:nvPr/>
        </p:nvSpPr>
        <p:spPr bwMode="auto">
          <a:xfrm>
            <a:off x="3638683" y="2183975"/>
            <a:ext cx="1747839" cy="2414587"/>
          </a:xfrm>
          <a:custGeom>
            <a:avLst/>
            <a:gdLst>
              <a:gd name="T0" fmla="*/ 767 w 767"/>
              <a:gd name="T1" fmla="*/ 347 h 1059"/>
              <a:gd name="T2" fmla="*/ 514 w 767"/>
              <a:gd name="T3" fmla="*/ 0 h 1059"/>
              <a:gd name="T4" fmla="*/ 129 w 767"/>
              <a:gd name="T5" fmla="*/ 279 h 1059"/>
              <a:gd name="T6" fmla="*/ 33 w 767"/>
              <a:gd name="T7" fmla="*/ 576 h 1059"/>
              <a:gd name="T8" fmla="*/ 190 w 767"/>
              <a:gd name="T9" fmla="*/ 1059 h 1059"/>
              <a:gd name="T10" fmla="*/ 577 w 767"/>
              <a:gd name="T11" fmla="*/ 933 h 1059"/>
              <a:gd name="T12" fmla="*/ 561 w 767"/>
              <a:gd name="T13" fmla="*/ 796 h 1059"/>
              <a:gd name="T14" fmla="*/ 767 w 767"/>
              <a:gd name="T15" fmla="*/ 347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7" h="1059">
                <a:moveTo>
                  <a:pt x="767" y="347"/>
                </a:moveTo>
                <a:cubicBezTo>
                  <a:pt x="514" y="0"/>
                  <a:pt x="514" y="0"/>
                  <a:pt x="514" y="0"/>
                </a:cubicBezTo>
                <a:cubicBezTo>
                  <a:pt x="129" y="279"/>
                  <a:pt x="129" y="279"/>
                  <a:pt x="129" y="279"/>
                </a:cubicBezTo>
                <a:cubicBezTo>
                  <a:pt x="43" y="342"/>
                  <a:pt x="0" y="475"/>
                  <a:pt x="33" y="576"/>
                </a:cubicBezTo>
                <a:cubicBezTo>
                  <a:pt x="190" y="1059"/>
                  <a:pt x="190" y="1059"/>
                  <a:pt x="190" y="1059"/>
                </a:cubicBezTo>
                <a:cubicBezTo>
                  <a:pt x="577" y="933"/>
                  <a:pt x="577" y="933"/>
                  <a:pt x="577" y="933"/>
                </a:cubicBezTo>
                <a:cubicBezTo>
                  <a:pt x="566" y="889"/>
                  <a:pt x="561" y="843"/>
                  <a:pt x="561" y="796"/>
                </a:cubicBezTo>
                <a:cubicBezTo>
                  <a:pt x="561" y="616"/>
                  <a:pt x="641" y="456"/>
                  <a:pt x="767" y="347"/>
                </a:cubicBezTo>
                <a:close/>
              </a:path>
            </a:pathLst>
          </a:custGeom>
          <a:solidFill>
            <a:srgbClr val="DD364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7" name="Freeform 6"/>
          <p:cNvSpPr/>
          <p:nvPr/>
        </p:nvSpPr>
        <p:spPr bwMode="auto">
          <a:xfrm>
            <a:off x="4942804" y="1240999"/>
            <a:ext cx="2554288" cy="1604963"/>
          </a:xfrm>
          <a:custGeom>
            <a:avLst/>
            <a:gdLst>
              <a:gd name="T0" fmla="*/ 869 w 1121"/>
              <a:gd name="T1" fmla="*/ 704 h 704"/>
              <a:gd name="T2" fmla="*/ 1121 w 1121"/>
              <a:gd name="T3" fmla="*/ 356 h 704"/>
              <a:gd name="T4" fmla="*/ 717 w 1121"/>
              <a:gd name="T5" fmla="*/ 63 h 704"/>
              <a:gd name="T6" fmla="*/ 405 w 1121"/>
              <a:gd name="T7" fmla="*/ 63 h 704"/>
              <a:gd name="T8" fmla="*/ 0 w 1121"/>
              <a:gd name="T9" fmla="*/ 357 h 704"/>
              <a:gd name="T10" fmla="*/ 253 w 1121"/>
              <a:gd name="T11" fmla="*/ 704 h 704"/>
              <a:gd name="T12" fmla="*/ 561 w 1121"/>
              <a:gd name="T13" fmla="*/ 618 h 704"/>
              <a:gd name="T14" fmla="*/ 869 w 1121"/>
              <a:gd name="T15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21" h="704">
                <a:moveTo>
                  <a:pt x="869" y="704"/>
                </a:moveTo>
                <a:cubicBezTo>
                  <a:pt x="1121" y="356"/>
                  <a:pt x="1121" y="356"/>
                  <a:pt x="1121" y="356"/>
                </a:cubicBezTo>
                <a:cubicBezTo>
                  <a:pt x="717" y="63"/>
                  <a:pt x="717" y="63"/>
                  <a:pt x="717" y="63"/>
                </a:cubicBezTo>
                <a:cubicBezTo>
                  <a:pt x="631" y="0"/>
                  <a:pt x="491" y="0"/>
                  <a:pt x="405" y="63"/>
                </a:cubicBezTo>
                <a:cubicBezTo>
                  <a:pt x="0" y="357"/>
                  <a:pt x="0" y="357"/>
                  <a:pt x="0" y="357"/>
                </a:cubicBezTo>
                <a:cubicBezTo>
                  <a:pt x="253" y="704"/>
                  <a:pt x="253" y="704"/>
                  <a:pt x="253" y="704"/>
                </a:cubicBezTo>
                <a:cubicBezTo>
                  <a:pt x="343" y="649"/>
                  <a:pt x="448" y="618"/>
                  <a:pt x="561" y="618"/>
                </a:cubicBezTo>
                <a:cubicBezTo>
                  <a:pt x="674" y="618"/>
                  <a:pt x="779" y="649"/>
                  <a:pt x="869" y="704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8" name="Freeform 7"/>
          <p:cNvSpPr/>
          <p:nvPr/>
        </p:nvSpPr>
        <p:spPr bwMode="auto">
          <a:xfrm>
            <a:off x="7145472" y="2182387"/>
            <a:ext cx="1751013" cy="2413000"/>
          </a:xfrm>
          <a:custGeom>
            <a:avLst/>
            <a:gdLst>
              <a:gd name="T0" fmla="*/ 638 w 768"/>
              <a:gd name="T1" fmla="*/ 280 h 1059"/>
              <a:gd name="T2" fmla="*/ 252 w 768"/>
              <a:gd name="T3" fmla="*/ 0 h 1059"/>
              <a:gd name="T4" fmla="*/ 0 w 768"/>
              <a:gd name="T5" fmla="*/ 348 h 1059"/>
              <a:gd name="T6" fmla="*/ 207 w 768"/>
              <a:gd name="T7" fmla="*/ 797 h 1059"/>
              <a:gd name="T8" fmla="*/ 191 w 768"/>
              <a:gd name="T9" fmla="*/ 934 h 1059"/>
              <a:gd name="T10" fmla="*/ 578 w 768"/>
              <a:gd name="T11" fmla="*/ 1059 h 1059"/>
              <a:gd name="T12" fmla="*/ 735 w 768"/>
              <a:gd name="T13" fmla="*/ 577 h 1059"/>
              <a:gd name="T14" fmla="*/ 638 w 768"/>
              <a:gd name="T15" fmla="*/ 280 h 1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8" h="1059">
                <a:moveTo>
                  <a:pt x="638" y="280"/>
                </a:moveTo>
                <a:cubicBezTo>
                  <a:pt x="252" y="0"/>
                  <a:pt x="252" y="0"/>
                  <a:pt x="252" y="0"/>
                </a:cubicBezTo>
                <a:cubicBezTo>
                  <a:pt x="0" y="348"/>
                  <a:pt x="0" y="348"/>
                  <a:pt x="0" y="348"/>
                </a:cubicBezTo>
                <a:cubicBezTo>
                  <a:pt x="127" y="456"/>
                  <a:pt x="207" y="617"/>
                  <a:pt x="207" y="797"/>
                </a:cubicBezTo>
                <a:cubicBezTo>
                  <a:pt x="207" y="844"/>
                  <a:pt x="201" y="890"/>
                  <a:pt x="191" y="934"/>
                </a:cubicBezTo>
                <a:cubicBezTo>
                  <a:pt x="578" y="1059"/>
                  <a:pt x="578" y="1059"/>
                  <a:pt x="578" y="1059"/>
                </a:cubicBezTo>
                <a:cubicBezTo>
                  <a:pt x="735" y="577"/>
                  <a:pt x="735" y="577"/>
                  <a:pt x="735" y="577"/>
                </a:cubicBezTo>
                <a:cubicBezTo>
                  <a:pt x="768" y="476"/>
                  <a:pt x="724" y="343"/>
                  <a:pt x="638" y="280"/>
                </a:cubicBezTo>
                <a:close/>
              </a:path>
            </a:pathLst>
          </a:custGeom>
          <a:solidFill>
            <a:srgbClr val="29ABE2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9" name="Freeform 8"/>
          <p:cNvSpPr/>
          <p:nvPr/>
        </p:nvSpPr>
        <p:spPr bwMode="auto">
          <a:xfrm>
            <a:off x="4137159" y="4520774"/>
            <a:ext cx="2019300" cy="1720851"/>
          </a:xfrm>
          <a:custGeom>
            <a:avLst/>
            <a:gdLst>
              <a:gd name="T0" fmla="*/ 388 w 886"/>
              <a:gd name="T1" fmla="*/ 0 h 755"/>
              <a:gd name="T2" fmla="*/ 0 w 886"/>
              <a:gd name="T3" fmla="*/ 126 h 755"/>
              <a:gd name="T4" fmla="*/ 145 w 886"/>
              <a:gd name="T5" fmla="*/ 572 h 755"/>
              <a:gd name="T6" fmla="*/ 398 w 886"/>
              <a:gd name="T7" fmla="*/ 755 h 755"/>
              <a:gd name="T8" fmla="*/ 886 w 886"/>
              <a:gd name="T9" fmla="*/ 755 h 755"/>
              <a:gd name="T10" fmla="*/ 886 w 886"/>
              <a:gd name="T11" fmla="*/ 362 h 755"/>
              <a:gd name="T12" fmla="*/ 388 w 886"/>
              <a:gd name="T13" fmla="*/ 0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6" h="755">
                <a:moveTo>
                  <a:pt x="388" y="0"/>
                </a:moveTo>
                <a:cubicBezTo>
                  <a:pt x="0" y="126"/>
                  <a:pt x="0" y="126"/>
                  <a:pt x="0" y="126"/>
                </a:cubicBezTo>
                <a:cubicBezTo>
                  <a:pt x="145" y="572"/>
                  <a:pt x="145" y="572"/>
                  <a:pt x="145" y="572"/>
                </a:cubicBezTo>
                <a:cubicBezTo>
                  <a:pt x="178" y="673"/>
                  <a:pt x="292" y="755"/>
                  <a:pt x="398" y="755"/>
                </a:cubicBezTo>
                <a:cubicBezTo>
                  <a:pt x="886" y="755"/>
                  <a:pt x="886" y="755"/>
                  <a:pt x="886" y="755"/>
                </a:cubicBezTo>
                <a:cubicBezTo>
                  <a:pt x="886" y="362"/>
                  <a:pt x="886" y="362"/>
                  <a:pt x="886" y="362"/>
                </a:cubicBezTo>
                <a:cubicBezTo>
                  <a:pt x="661" y="344"/>
                  <a:pt x="471" y="199"/>
                  <a:pt x="388" y="0"/>
                </a:cubicBezTo>
                <a:close/>
              </a:path>
            </a:pathLst>
          </a:custGeom>
          <a:solidFill>
            <a:srgbClr val="F58344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1" name="Freeform 9"/>
          <p:cNvSpPr/>
          <p:nvPr/>
        </p:nvSpPr>
        <p:spPr bwMode="auto">
          <a:xfrm>
            <a:off x="6377121" y="4519187"/>
            <a:ext cx="2017713" cy="1722437"/>
          </a:xfrm>
          <a:custGeom>
            <a:avLst/>
            <a:gdLst>
              <a:gd name="T0" fmla="*/ 0 w 885"/>
              <a:gd name="T1" fmla="*/ 363 h 756"/>
              <a:gd name="T2" fmla="*/ 0 w 885"/>
              <a:gd name="T3" fmla="*/ 756 h 756"/>
              <a:gd name="T4" fmla="*/ 488 w 885"/>
              <a:gd name="T5" fmla="*/ 756 h 756"/>
              <a:gd name="T6" fmla="*/ 740 w 885"/>
              <a:gd name="T7" fmla="*/ 573 h 756"/>
              <a:gd name="T8" fmla="*/ 885 w 885"/>
              <a:gd name="T9" fmla="*/ 126 h 756"/>
              <a:gd name="T10" fmla="*/ 498 w 885"/>
              <a:gd name="T11" fmla="*/ 0 h 756"/>
              <a:gd name="T12" fmla="*/ 0 w 885"/>
              <a:gd name="T13" fmla="*/ 363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5" h="756">
                <a:moveTo>
                  <a:pt x="0" y="363"/>
                </a:moveTo>
                <a:cubicBezTo>
                  <a:pt x="0" y="756"/>
                  <a:pt x="0" y="756"/>
                  <a:pt x="0" y="756"/>
                </a:cubicBezTo>
                <a:cubicBezTo>
                  <a:pt x="488" y="756"/>
                  <a:pt x="488" y="756"/>
                  <a:pt x="488" y="756"/>
                </a:cubicBezTo>
                <a:cubicBezTo>
                  <a:pt x="594" y="756"/>
                  <a:pt x="707" y="674"/>
                  <a:pt x="740" y="573"/>
                </a:cubicBezTo>
                <a:cubicBezTo>
                  <a:pt x="885" y="126"/>
                  <a:pt x="885" y="126"/>
                  <a:pt x="885" y="126"/>
                </a:cubicBezTo>
                <a:cubicBezTo>
                  <a:pt x="498" y="0"/>
                  <a:pt x="498" y="0"/>
                  <a:pt x="498" y="0"/>
                </a:cubicBezTo>
                <a:cubicBezTo>
                  <a:pt x="415" y="200"/>
                  <a:pt x="225" y="344"/>
                  <a:pt x="0" y="363"/>
                </a:cubicBezTo>
                <a:close/>
              </a:path>
            </a:pathLst>
          </a:custGeom>
          <a:solidFill>
            <a:srgbClr val="AAD825"/>
          </a:solidFill>
          <a:ln>
            <a:noFill/>
          </a:ln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20384" y="2845963"/>
            <a:ext cx="2289639" cy="2289639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125" name="文本框 124"/>
          <p:cNvSpPr txBox="1"/>
          <p:nvPr/>
        </p:nvSpPr>
        <p:spPr>
          <a:xfrm>
            <a:off x="5852899" y="1535399"/>
            <a:ext cx="69088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5729468" y="2112381"/>
            <a:ext cx="10972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注册证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4660145" y="5019867"/>
            <a:ext cx="69088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4660145" y="5612923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项目资助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3957772" y="2845962"/>
            <a:ext cx="69088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3994107" y="3439303"/>
            <a:ext cx="7924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专利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7797173" y="2845962"/>
            <a:ext cx="69088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7495141" y="3439017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证书成果</a:t>
            </a:r>
          </a:p>
        </p:txBody>
      </p:sp>
      <p:sp>
        <p:nvSpPr>
          <p:cNvPr id="133" name="文本框 132"/>
          <p:cNvSpPr txBox="1"/>
          <p:nvPr/>
        </p:nvSpPr>
        <p:spPr>
          <a:xfrm>
            <a:off x="7257095" y="5023107"/>
            <a:ext cx="690880" cy="70675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6545535" y="5612987"/>
            <a:ext cx="1402080" cy="4603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销售业绩</a:t>
            </a:r>
          </a:p>
        </p:txBody>
      </p:sp>
      <p:sp>
        <p:nvSpPr>
          <p:cNvPr id="2" name="矩形 1"/>
          <p:cNvSpPr/>
          <p:nvPr/>
        </p:nvSpPr>
        <p:spPr>
          <a:xfrm>
            <a:off x="3491345" y="804107"/>
            <a:ext cx="5430980" cy="4603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465" dirty="0">
                <a:solidFill>
                  <a:srgbClr val="002060"/>
                </a:solidFill>
                <a:cs typeface="+mn-ea"/>
                <a:sym typeface="+mn-lt"/>
              </a:rPr>
              <a:t>CFDA</a:t>
            </a:r>
            <a:r>
              <a:rPr lang="zh-CN" altLang="en-US" sz="1465" dirty="0">
                <a:solidFill>
                  <a:srgbClr val="002060"/>
                </a:solidFill>
                <a:cs typeface="+mn-ea"/>
                <a:sym typeface="+mn-lt"/>
              </a:rPr>
              <a:t>注册证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38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项</a:t>
            </a:r>
            <a:r>
              <a:rPr lang="zh-CN" altLang="en-US" sz="1465" b="1" i="1" dirty="0">
                <a:solidFill>
                  <a:srgbClr val="002060"/>
                </a:solidFill>
                <a:cs typeface="+mn-ea"/>
                <a:sym typeface="+mn-lt"/>
              </a:rPr>
              <a:t>     </a:t>
            </a:r>
            <a:r>
              <a:rPr lang="en-US" altLang="zh-CN" sz="1465" dirty="0">
                <a:solidFill>
                  <a:srgbClr val="002060"/>
                </a:solidFill>
                <a:cs typeface="+mn-ea"/>
                <a:sym typeface="+mn-lt"/>
              </a:rPr>
              <a:t>CE</a:t>
            </a:r>
            <a:r>
              <a:rPr lang="zh-CN" altLang="en-US" sz="1465" dirty="0">
                <a:solidFill>
                  <a:srgbClr val="002060"/>
                </a:solidFill>
                <a:cs typeface="+mn-ea"/>
                <a:sym typeface="+mn-lt"/>
              </a:rPr>
              <a:t>认证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9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项   </a:t>
            </a:r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体系考核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20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次</a:t>
            </a:r>
            <a:endParaRPr lang="zh-CN" altLang="en-US" sz="24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71553" y="2845962"/>
            <a:ext cx="2363067" cy="95313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获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18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项</a:t>
            </a:r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：国高、市高、国家重点新产品、科技成果登记</a:t>
            </a:r>
          </a:p>
        </p:txBody>
      </p:sp>
      <p:sp>
        <p:nvSpPr>
          <p:cNvPr id="4" name="矩形 3"/>
          <p:cNvSpPr/>
          <p:nvPr/>
        </p:nvSpPr>
        <p:spPr>
          <a:xfrm>
            <a:off x="8295776" y="5597966"/>
            <a:ext cx="3699257" cy="4603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产品产销超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500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万份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/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年</a:t>
            </a:r>
            <a:endParaRPr lang="en-US" altLang="zh-CN" sz="2000" b="1" i="1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82536" y="5597966"/>
            <a:ext cx="3455933" cy="4603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国家、省、市、区科技项目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35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项</a:t>
            </a:r>
            <a:endParaRPr lang="zh-CN" altLang="en-US" sz="2400" b="1" i="1" dirty="0">
              <a:solidFill>
                <a:srgbClr val="24A6DD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2536" y="2845962"/>
            <a:ext cx="2538364" cy="70675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授权</a:t>
            </a:r>
            <a:r>
              <a:rPr lang="en-US" altLang="zh-CN" sz="2400" b="1" i="1" dirty="0">
                <a:solidFill>
                  <a:srgbClr val="00B0F0"/>
                </a:solidFill>
                <a:cs typeface="+mn-ea"/>
                <a:sym typeface="+mn-lt"/>
              </a:rPr>
              <a:t>27</a:t>
            </a:r>
            <a:r>
              <a:rPr lang="zh-CN" altLang="en-US" sz="2400" b="1" i="1" dirty="0">
                <a:solidFill>
                  <a:srgbClr val="00B0F0"/>
                </a:solidFill>
                <a:cs typeface="+mn-ea"/>
                <a:sym typeface="+mn-lt"/>
              </a:rPr>
              <a:t>项</a:t>
            </a:r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，发明</a:t>
            </a:r>
            <a:r>
              <a:rPr lang="en-US" altLang="zh-CN" sz="1600">
                <a:solidFill>
                  <a:srgbClr val="002060"/>
                </a:solidFill>
                <a:cs typeface="+mn-ea"/>
                <a:sym typeface="+mn-lt"/>
              </a:rPr>
              <a:t>25</a:t>
            </a:r>
            <a:r>
              <a:rPr lang="zh-CN" altLang="en-US" sz="1600">
                <a:solidFill>
                  <a:srgbClr val="002060"/>
                </a:solidFill>
                <a:cs typeface="+mn-ea"/>
                <a:sym typeface="+mn-lt"/>
              </a:rPr>
              <a:t>项</a:t>
            </a:r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，实用新型</a:t>
            </a:r>
            <a:r>
              <a:rPr lang="en-US" altLang="zh-CN" sz="1600" dirty="0">
                <a:solidFill>
                  <a:srgbClr val="002060"/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rgbClr val="002060"/>
                </a:solidFill>
                <a:cs typeface="+mn-ea"/>
                <a:sym typeface="+mn-lt"/>
              </a:rPr>
              <a:t>项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lum bright="70000" contrast="-70000"/>
          </a:blip>
          <a:stretch>
            <a:fillRect/>
          </a:stretch>
        </p:blipFill>
        <p:spPr>
          <a:xfrm>
            <a:off x="5551548" y="3253882"/>
            <a:ext cx="1427311" cy="1473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4" name="图片 3" descr="C:\Users\Administrator\Desktop\2016亚能PPT\2016 亚能PPT-6.jpg2016 亚能PPT-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-138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0" y="859837"/>
            <a:ext cx="12192000" cy="538765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地中海贫血全球分布</a:t>
            </a:r>
            <a:endParaRPr lang="zh-CN" altLang="en-US" sz="2400" b="1" dirty="0">
              <a:solidFill>
                <a:srgbClr val="00458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0049" y="1691838"/>
            <a:ext cx="5989222" cy="393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内容占位符 1"/>
          <p:cNvSpPr txBox="1"/>
          <p:nvPr/>
        </p:nvSpPr>
        <p:spPr>
          <a:xfrm>
            <a:off x="1066800" y="2180590"/>
            <a:ext cx="4701540" cy="3688715"/>
          </a:xfrm>
          <a:custGeom>
            <a:avLst/>
            <a:gdLst>
              <a:gd name="connsiteX0" fmla="*/ 462404 w 602788"/>
              <a:gd name="connsiteY0" fmla="*/ 304765 h 450137"/>
              <a:gd name="connsiteX1" fmla="*/ 531061 w 602788"/>
              <a:gd name="connsiteY1" fmla="*/ 312495 h 450137"/>
              <a:gd name="connsiteX2" fmla="*/ 526755 w 602788"/>
              <a:gd name="connsiteY2" fmla="*/ 325402 h 450137"/>
              <a:gd name="connsiteX3" fmla="*/ 355931 w 602788"/>
              <a:gd name="connsiteY3" fmla="*/ 346914 h 450137"/>
              <a:gd name="connsiteX4" fmla="*/ 348753 w 602788"/>
              <a:gd name="connsiteY4" fmla="*/ 334007 h 450137"/>
              <a:gd name="connsiteX5" fmla="*/ 462404 w 602788"/>
              <a:gd name="connsiteY5" fmla="*/ 304765 h 450137"/>
              <a:gd name="connsiteX6" fmla="*/ 149121 w 602788"/>
              <a:gd name="connsiteY6" fmla="*/ 303385 h 450137"/>
              <a:gd name="connsiteX7" fmla="*/ 262772 w 602788"/>
              <a:gd name="connsiteY7" fmla="*/ 332627 h 450137"/>
              <a:gd name="connsiteX8" fmla="*/ 255595 w 602788"/>
              <a:gd name="connsiteY8" fmla="*/ 345534 h 450137"/>
              <a:gd name="connsiteX9" fmla="*/ 84771 w 602788"/>
              <a:gd name="connsiteY9" fmla="*/ 324022 h 450137"/>
              <a:gd name="connsiteX10" fmla="*/ 80464 w 602788"/>
              <a:gd name="connsiteY10" fmla="*/ 311115 h 450137"/>
              <a:gd name="connsiteX11" fmla="*/ 149121 w 602788"/>
              <a:gd name="connsiteY11" fmla="*/ 303385 h 450137"/>
              <a:gd name="connsiteX12" fmla="*/ 462404 w 602788"/>
              <a:gd name="connsiteY12" fmla="*/ 266142 h 450137"/>
              <a:gd name="connsiteX13" fmla="*/ 531061 w 602788"/>
              <a:gd name="connsiteY13" fmla="*/ 273872 h 450137"/>
              <a:gd name="connsiteX14" fmla="*/ 526755 w 602788"/>
              <a:gd name="connsiteY14" fmla="*/ 286779 h 450137"/>
              <a:gd name="connsiteX15" fmla="*/ 355931 w 602788"/>
              <a:gd name="connsiteY15" fmla="*/ 308291 h 450137"/>
              <a:gd name="connsiteX16" fmla="*/ 348753 w 602788"/>
              <a:gd name="connsiteY16" fmla="*/ 295384 h 450137"/>
              <a:gd name="connsiteX17" fmla="*/ 462404 w 602788"/>
              <a:gd name="connsiteY17" fmla="*/ 266142 h 450137"/>
              <a:gd name="connsiteX18" fmla="*/ 149121 w 602788"/>
              <a:gd name="connsiteY18" fmla="*/ 264763 h 450137"/>
              <a:gd name="connsiteX19" fmla="*/ 262772 w 602788"/>
              <a:gd name="connsiteY19" fmla="*/ 294005 h 450137"/>
              <a:gd name="connsiteX20" fmla="*/ 255595 w 602788"/>
              <a:gd name="connsiteY20" fmla="*/ 306912 h 450137"/>
              <a:gd name="connsiteX21" fmla="*/ 84771 w 602788"/>
              <a:gd name="connsiteY21" fmla="*/ 285400 h 450137"/>
              <a:gd name="connsiteX22" fmla="*/ 80464 w 602788"/>
              <a:gd name="connsiteY22" fmla="*/ 272493 h 450137"/>
              <a:gd name="connsiteX23" fmla="*/ 149121 w 602788"/>
              <a:gd name="connsiteY23" fmla="*/ 264763 h 450137"/>
              <a:gd name="connsiteX24" fmla="*/ 462404 w 602788"/>
              <a:gd name="connsiteY24" fmla="*/ 227520 h 450137"/>
              <a:gd name="connsiteX25" fmla="*/ 531061 w 602788"/>
              <a:gd name="connsiteY25" fmla="*/ 235250 h 450137"/>
              <a:gd name="connsiteX26" fmla="*/ 526755 w 602788"/>
              <a:gd name="connsiteY26" fmla="*/ 248157 h 450137"/>
              <a:gd name="connsiteX27" fmla="*/ 355931 w 602788"/>
              <a:gd name="connsiteY27" fmla="*/ 269669 h 450137"/>
              <a:gd name="connsiteX28" fmla="*/ 348753 w 602788"/>
              <a:gd name="connsiteY28" fmla="*/ 256762 h 450137"/>
              <a:gd name="connsiteX29" fmla="*/ 462404 w 602788"/>
              <a:gd name="connsiteY29" fmla="*/ 227520 h 450137"/>
              <a:gd name="connsiteX30" fmla="*/ 149121 w 602788"/>
              <a:gd name="connsiteY30" fmla="*/ 225910 h 450137"/>
              <a:gd name="connsiteX31" fmla="*/ 262772 w 602788"/>
              <a:gd name="connsiteY31" fmla="*/ 255152 h 450137"/>
              <a:gd name="connsiteX32" fmla="*/ 255595 w 602788"/>
              <a:gd name="connsiteY32" fmla="*/ 268059 h 450137"/>
              <a:gd name="connsiteX33" fmla="*/ 84771 w 602788"/>
              <a:gd name="connsiteY33" fmla="*/ 246547 h 450137"/>
              <a:gd name="connsiteX34" fmla="*/ 80464 w 602788"/>
              <a:gd name="connsiteY34" fmla="*/ 233640 h 450137"/>
              <a:gd name="connsiteX35" fmla="*/ 149121 w 602788"/>
              <a:gd name="connsiteY35" fmla="*/ 225910 h 450137"/>
              <a:gd name="connsiteX36" fmla="*/ 186676 w 602788"/>
              <a:gd name="connsiteY36" fmla="*/ 192193 h 450137"/>
              <a:gd name="connsiteX37" fmla="*/ 262772 w 602788"/>
              <a:gd name="connsiteY37" fmla="*/ 217977 h 450137"/>
              <a:gd name="connsiteX38" fmla="*/ 255593 w 602788"/>
              <a:gd name="connsiteY38" fmla="*/ 229436 h 450137"/>
              <a:gd name="connsiteX39" fmla="*/ 186676 w 602788"/>
              <a:gd name="connsiteY39" fmla="*/ 206517 h 450137"/>
              <a:gd name="connsiteX40" fmla="*/ 462404 w 602788"/>
              <a:gd name="connsiteY40" fmla="*/ 189418 h 450137"/>
              <a:gd name="connsiteX41" fmla="*/ 531061 w 602788"/>
              <a:gd name="connsiteY41" fmla="*/ 196500 h 450137"/>
              <a:gd name="connsiteX42" fmla="*/ 526755 w 602788"/>
              <a:gd name="connsiteY42" fmla="*/ 210798 h 450137"/>
              <a:gd name="connsiteX43" fmla="*/ 355931 w 602788"/>
              <a:gd name="connsiteY43" fmla="*/ 230816 h 450137"/>
              <a:gd name="connsiteX44" fmla="*/ 348753 w 602788"/>
              <a:gd name="connsiteY44" fmla="*/ 219377 h 450137"/>
              <a:gd name="connsiteX45" fmla="*/ 462404 w 602788"/>
              <a:gd name="connsiteY45" fmla="*/ 189418 h 450137"/>
              <a:gd name="connsiteX46" fmla="*/ 186676 w 602788"/>
              <a:gd name="connsiteY46" fmla="*/ 151961 h 450137"/>
              <a:gd name="connsiteX47" fmla="*/ 262772 w 602788"/>
              <a:gd name="connsiteY47" fmla="*/ 177745 h 450137"/>
              <a:gd name="connsiteX48" fmla="*/ 255593 w 602788"/>
              <a:gd name="connsiteY48" fmla="*/ 189204 h 450137"/>
              <a:gd name="connsiteX49" fmla="*/ 186676 w 602788"/>
              <a:gd name="connsiteY49" fmla="*/ 166285 h 450137"/>
              <a:gd name="connsiteX50" fmla="*/ 462404 w 602788"/>
              <a:gd name="connsiteY50" fmla="*/ 148665 h 450137"/>
              <a:gd name="connsiteX51" fmla="*/ 531061 w 602788"/>
              <a:gd name="connsiteY51" fmla="*/ 156395 h 450137"/>
              <a:gd name="connsiteX52" fmla="*/ 526755 w 602788"/>
              <a:gd name="connsiteY52" fmla="*/ 169302 h 450137"/>
              <a:gd name="connsiteX53" fmla="*/ 355931 w 602788"/>
              <a:gd name="connsiteY53" fmla="*/ 190814 h 450137"/>
              <a:gd name="connsiteX54" fmla="*/ 348753 w 602788"/>
              <a:gd name="connsiteY54" fmla="*/ 177907 h 450137"/>
              <a:gd name="connsiteX55" fmla="*/ 462404 w 602788"/>
              <a:gd name="connsiteY55" fmla="*/ 148665 h 450137"/>
              <a:gd name="connsiteX56" fmla="*/ 186676 w 602788"/>
              <a:gd name="connsiteY56" fmla="*/ 114718 h 450137"/>
              <a:gd name="connsiteX57" fmla="*/ 262772 w 602788"/>
              <a:gd name="connsiteY57" fmla="*/ 140502 h 450137"/>
              <a:gd name="connsiteX58" fmla="*/ 255593 w 602788"/>
              <a:gd name="connsiteY58" fmla="*/ 151961 h 450137"/>
              <a:gd name="connsiteX59" fmla="*/ 186676 w 602788"/>
              <a:gd name="connsiteY59" fmla="*/ 129042 h 450137"/>
              <a:gd name="connsiteX60" fmla="*/ 462404 w 602788"/>
              <a:gd name="connsiteY60" fmla="*/ 111422 h 450137"/>
              <a:gd name="connsiteX61" fmla="*/ 531061 w 602788"/>
              <a:gd name="connsiteY61" fmla="*/ 119152 h 450137"/>
              <a:gd name="connsiteX62" fmla="*/ 526755 w 602788"/>
              <a:gd name="connsiteY62" fmla="*/ 132059 h 450137"/>
              <a:gd name="connsiteX63" fmla="*/ 355931 w 602788"/>
              <a:gd name="connsiteY63" fmla="*/ 153571 h 450137"/>
              <a:gd name="connsiteX64" fmla="*/ 348753 w 602788"/>
              <a:gd name="connsiteY64" fmla="*/ 140664 h 450137"/>
              <a:gd name="connsiteX65" fmla="*/ 462404 w 602788"/>
              <a:gd name="connsiteY65" fmla="*/ 111422 h 450137"/>
              <a:gd name="connsiteX66" fmla="*/ 186676 w 602788"/>
              <a:gd name="connsiteY66" fmla="*/ 74716 h 450137"/>
              <a:gd name="connsiteX67" fmla="*/ 262772 w 602788"/>
              <a:gd name="connsiteY67" fmla="*/ 100500 h 450137"/>
              <a:gd name="connsiteX68" fmla="*/ 255593 w 602788"/>
              <a:gd name="connsiteY68" fmla="*/ 111959 h 450137"/>
              <a:gd name="connsiteX69" fmla="*/ 186676 w 602788"/>
              <a:gd name="connsiteY69" fmla="*/ 89040 h 450137"/>
              <a:gd name="connsiteX70" fmla="*/ 462404 w 602788"/>
              <a:gd name="connsiteY70" fmla="*/ 71778 h 450137"/>
              <a:gd name="connsiteX71" fmla="*/ 531061 w 602788"/>
              <a:gd name="connsiteY71" fmla="*/ 78888 h 450137"/>
              <a:gd name="connsiteX72" fmla="*/ 526755 w 602788"/>
              <a:gd name="connsiteY72" fmla="*/ 93242 h 450137"/>
              <a:gd name="connsiteX73" fmla="*/ 355931 w 602788"/>
              <a:gd name="connsiteY73" fmla="*/ 113338 h 450137"/>
              <a:gd name="connsiteX74" fmla="*/ 348753 w 602788"/>
              <a:gd name="connsiteY74" fmla="*/ 101855 h 450137"/>
              <a:gd name="connsiteX75" fmla="*/ 462404 w 602788"/>
              <a:gd name="connsiteY75" fmla="*/ 71778 h 450137"/>
              <a:gd name="connsiteX76" fmla="*/ 126329 w 602788"/>
              <a:gd name="connsiteY76" fmla="*/ 70348 h 450137"/>
              <a:gd name="connsiteX77" fmla="*/ 172193 w 602788"/>
              <a:gd name="connsiteY77" fmla="*/ 73215 h 450137"/>
              <a:gd name="connsiteX78" fmla="*/ 172193 w 602788"/>
              <a:gd name="connsiteY78" fmla="*/ 205082 h 450137"/>
              <a:gd name="connsiteX79" fmla="*/ 123462 w 602788"/>
              <a:gd name="connsiteY79" fmla="*/ 202215 h 450137"/>
              <a:gd name="connsiteX80" fmla="*/ 80464 w 602788"/>
              <a:gd name="connsiteY80" fmla="*/ 210815 h 450137"/>
              <a:gd name="connsiteX81" fmla="*/ 80464 w 602788"/>
              <a:gd name="connsiteY81" fmla="*/ 78948 h 450137"/>
              <a:gd name="connsiteX82" fmla="*/ 126329 w 602788"/>
              <a:gd name="connsiteY82" fmla="*/ 70348 h 450137"/>
              <a:gd name="connsiteX83" fmla="*/ 466443 w 602788"/>
              <a:gd name="connsiteY83" fmla="*/ 17202 h 450137"/>
              <a:gd name="connsiteX84" fmla="*/ 317182 w 602788"/>
              <a:gd name="connsiteY84" fmla="*/ 68811 h 450137"/>
              <a:gd name="connsiteX85" fmla="*/ 317182 w 602788"/>
              <a:gd name="connsiteY85" fmla="*/ 279544 h 450137"/>
              <a:gd name="connsiteX86" fmla="*/ 307135 w 602788"/>
              <a:gd name="connsiteY86" fmla="*/ 268075 h 450137"/>
              <a:gd name="connsiteX87" fmla="*/ 307135 w 602788"/>
              <a:gd name="connsiteY87" fmla="*/ 407131 h 450137"/>
              <a:gd name="connsiteX88" fmla="*/ 477925 w 602788"/>
              <a:gd name="connsiteY88" fmla="*/ 368424 h 450137"/>
              <a:gd name="connsiteX89" fmla="*/ 561167 w 602788"/>
              <a:gd name="connsiteY89" fmla="*/ 382760 h 450137"/>
              <a:gd name="connsiteX90" fmla="*/ 561167 w 602788"/>
              <a:gd name="connsiteY90" fmla="*/ 31538 h 450137"/>
              <a:gd name="connsiteX91" fmla="*/ 466443 w 602788"/>
              <a:gd name="connsiteY91" fmla="*/ 17202 h 450137"/>
              <a:gd name="connsiteX92" fmla="*/ 140651 w 602788"/>
              <a:gd name="connsiteY92" fmla="*/ 17202 h 450137"/>
              <a:gd name="connsiteX93" fmla="*/ 45926 w 602788"/>
              <a:gd name="connsiteY93" fmla="*/ 31538 h 450137"/>
              <a:gd name="connsiteX94" fmla="*/ 45926 w 602788"/>
              <a:gd name="connsiteY94" fmla="*/ 382760 h 450137"/>
              <a:gd name="connsiteX95" fmla="*/ 126299 w 602788"/>
              <a:gd name="connsiteY95" fmla="*/ 369858 h 450137"/>
              <a:gd name="connsiteX96" fmla="*/ 301394 w 602788"/>
              <a:gd name="connsiteY96" fmla="*/ 407131 h 450137"/>
              <a:gd name="connsiteX97" fmla="*/ 301394 w 602788"/>
              <a:gd name="connsiteY97" fmla="*/ 268075 h 450137"/>
              <a:gd name="connsiteX98" fmla="*/ 291348 w 602788"/>
              <a:gd name="connsiteY98" fmla="*/ 279544 h 450137"/>
              <a:gd name="connsiteX99" fmla="*/ 291348 w 602788"/>
              <a:gd name="connsiteY99" fmla="*/ 68811 h 450137"/>
              <a:gd name="connsiteX100" fmla="*/ 140651 w 602788"/>
              <a:gd name="connsiteY100" fmla="*/ 17202 h 450137"/>
              <a:gd name="connsiteX101" fmla="*/ 140651 w 602788"/>
              <a:gd name="connsiteY101" fmla="*/ 0 h 450137"/>
              <a:gd name="connsiteX102" fmla="*/ 304265 w 602788"/>
              <a:gd name="connsiteY102" fmla="*/ 57342 h 450137"/>
              <a:gd name="connsiteX103" fmla="*/ 466443 w 602788"/>
              <a:gd name="connsiteY103" fmla="*/ 0 h 450137"/>
              <a:gd name="connsiteX104" fmla="*/ 572649 w 602788"/>
              <a:gd name="connsiteY104" fmla="*/ 18636 h 450137"/>
              <a:gd name="connsiteX105" fmla="*/ 578390 w 602788"/>
              <a:gd name="connsiteY105" fmla="*/ 20070 h 450137"/>
              <a:gd name="connsiteX106" fmla="*/ 578390 w 602788"/>
              <a:gd name="connsiteY106" fmla="*/ 57342 h 450137"/>
              <a:gd name="connsiteX107" fmla="*/ 602788 w 602788"/>
              <a:gd name="connsiteY107" fmla="*/ 74545 h 450137"/>
              <a:gd name="connsiteX108" fmla="*/ 602788 w 602788"/>
              <a:gd name="connsiteY108" fmla="*/ 435802 h 450137"/>
              <a:gd name="connsiteX109" fmla="*/ 341580 w 602788"/>
              <a:gd name="connsiteY109" fmla="*/ 435802 h 450137"/>
              <a:gd name="connsiteX110" fmla="*/ 304265 w 602788"/>
              <a:gd name="connsiteY110" fmla="*/ 450137 h 450137"/>
              <a:gd name="connsiteX111" fmla="*/ 266949 w 602788"/>
              <a:gd name="connsiteY111" fmla="*/ 435802 h 450137"/>
              <a:gd name="connsiteX112" fmla="*/ 0 w 602788"/>
              <a:gd name="connsiteY112" fmla="*/ 435802 h 450137"/>
              <a:gd name="connsiteX113" fmla="*/ 0 w 602788"/>
              <a:gd name="connsiteY113" fmla="*/ 74545 h 450137"/>
              <a:gd name="connsiteX114" fmla="*/ 28704 w 602788"/>
              <a:gd name="connsiteY114" fmla="*/ 55908 h 450137"/>
              <a:gd name="connsiteX115" fmla="*/ 28704 w 602788"/>
              <a:gd name="connsiteY115" fmla="*/ 20070 h 450137"/>
              <a:gd name="connsiteX116" fmla="*/ 34445 w 602788"/>
              <a:gd name="connsiteY116" fmla="*/ 18636 h 450137"/>
              <a:gd name="connsiteX117" fmla="*/ 140651 w 602788"/>
              <a:gd name="connsiteY117" fmla="*/ 0 h 450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2788" h="450137">
                <a:moveTo>
                  <a:pt x="462404" y="304765"/>
                </a:moveTo>
                <a:cubicBezTo>
                  <a:pt x="483780" y="304070"/>
                  <a:pt x="507017" y="306042"/>
                  <a:pt x="531061" y="312495"/>
                </a:cubicBezTo>
                <a:lnTo>
                  <a:pt x="526755" y="325402"/>
                </a:lnTo>
                <a:cubicBezTo>
                  <a:pt x="437754" y="302457"/>
                  <a:pt x="355931" y="345480"/>
                  <a:pt x="355931" y="346914"/>
                </a:cubicBezTo>
                <a:lnTo>
                  <a:pt x="348753" y="334007"/>
                </a:lnTo>
                <a:cubicBezTo>
                  <a:pt x="350907" y="332932"/>
                  <a:pt x="398278" y="306849"/>
                  <a:pt x="462404" y="304765"/>
                </a:cubicBezTo>
                <a:close/>
                <a:moveTo>
                  <a:pt x="149121" y="303385"/>
                </a:moveTo>
                <a:cubicBezTo>
                  <a:pt x="213248" y="305469"/>
                  <a:pt x="260619" y="331552"/>
                  <a:pt x="262772" y="332627"/>
                </a:cubicBezTo>
                <a:lnTo>
                  <a:pt x="255595" y="345534"/>
                </a:lnTo>
                <a:cubicBezTo>
                  <a:pt x="255595" y="345534"/>
                  <a:pt x="173771" y="301077"/>
                  <a:pt x="84771" y="324022"/>
                </a:cubicBezTo>
                <a:lnTo>
                  <a:pt x="80464" y="311115"/>
                </a:lnTo>
                <a:cubicBezTo>
                  <a:pt x="104509" y="304662"/>
                  <a:pt x="127746" y="302690"/>
                  <a:pt x="149121" y="303385"/>
                </a:cubicBezTo>
                <a:close/>
                <a:moveTo>
                  <a:pt x="462404" y="266142"/>
                </a:moveTo>
                <a:cubicBezTo>
                  <a:pt x="483780" y="265447"/>
                  <a:pt x="507017" y="267419"/>
                  <a:pt x="531061" y="273872"/>
                </a:cubicBezTo>
                <a:lnTo>
                  <a:pt x="526755" y="286779"/>
                </a:lnTo>
                <a:cubicBezTo>
                  <a:pt x="437754" y="262399"/>
                  <a:pt x="355931" y="306857"/>
                  <a:pt x="355931" y="308291"/>
                </a:cubicBezTo>
                <a:lnTo>
                  <a:pt x="348753" y="295384"/>
                </a:lnTo>
                <a:cubicBezTo>
                  <a:pt x="350907" y="294309"/>
                  <a:pt x="398278" y="268226"/>
                  <a:pt x="462404" y="266142"/>
                </a:cubicBezTo>
                <a:close/>
                <a:moveTo>
                  <a:pt x="149121" y="264763"/>
                </a:moveTo>
                <a:cubicBezTo>
                  <a:pt x="213248" y="266847"/>
                  <a:pt x="260619" y="292930"/>
                  <a:pt x="262772" y="294005"/>
                </a:cubicBezTo>
                <a:lnTo>
                  <a:pt x="255595" y="306912"/>
                </a:lnTo>
                <a:cubicBezTo>
                  <a:pt x="255595" y="306912"/>
                  <a:pt x="173771" y="262455"/>
                  <a:pt x="84771" y="285400"/>
                </a:cubicBezTo>
                <a:lnTo>
                  <a:pt x="80464" y="272493"/>
                </a:lnTo>
                <a:cubicBezTo>
                  <a:pt x="104509" y="266040"/>
                  <a:pt x="127746" y="264068"/>
                  <a:pt x="149121" y="264763"/>
                </a:cubicBezTo>
                <a:close/>
                <a:moveTo>
                  <a:pt x="462404" y="227520"/>
                </a:moveTo>
                <a:cubicBezTo>
                  <a:pt x="483780" y="226825"/>
                  <a:pt x="507017" y="228797"/>
                  <a:pt x="531061" y="235250"/>
                </a:cubicBezTo>
                <a:lnTo>
                  <a:pt x="526755" y="248157"/>
                </a:lnTo>
                <a:cubicBezTo>
                  <a:pt x="437754" y="223777"/>
                  <a:pt x="355931" y="268235"/>
                  <a:pt x="355931" y="269669"/>
                </a:cubicBezTo>
                <a:lnTo>
                  <a:pt x="348753" y="256762"/>
                </a:lnTo>
                <a:cubicBezTo>
                  <a:pt x="350907" y="255687"/>
                  <a:pt x="398278" y="229604"/>
                  <a:pt x="462404" y="227520"/>
                </a:cubicBezTo>
                <a:close/>
                <a:moveTo>
                  <a:pt x="149121" y="225910"/>
                </a:moveTo>
                <a:cubicBezTo>
                  <a:pt x="213248" y="227994"/>
                  <a:pt x="260619" y="254077"/>
                  <a:pt x="262772" y="255152"/>
                </a:cubicBezTo>
                <a:lnTo>
                  <a:pt x="255595" y="268059"/>
                </a:lnTo>
                <a:cubicBezTo>
                  <a:pt x="255595" y="266625"/>
                  <a:pt x="173771" y="223602"/>
                  <a:pt x="84771" y="246547"/>
                </a:cubicBezTo>
                <a:lnTo>
                  <a:pt x="80464" y="233640"/>
                </a:lnTo>
                <a:cubicBezTo>
                  <a:pt x="104509" y="227187"/>
                  <a:pt x="127746" y="225215"/>
                  <a:pt x="149121" y="225910"/>
                </a:cubicBezTo>
                <a:close/>
                <a:moveTo>
                  <a:pt x="186676" y="192193"/>
                </a:moveTo>
                <a:cubicBezTo>
                  <a:pt x="231185" y="200788"/>
                  <a:pt x="261336" y="216544"/>
                  <a:pt x="262772" y="217977"/>
                </a:cubicBezTo>
                <a:lnTo>
                  <a:pt x="255593" y="229436"/>
                </a:lnTo>
                <a:cubicBezTo>
                  <a:pt x="255593" y="229436"/>
                  <a:pt x="228314" y="215112"/>
                  <a:pt x="186676" y="206517"/>
                </a:cubicBezTo>
                <a:close/>
                <a:moveTo>
                  <a:pt x="462404" y="189418"/>
                </a:moveTo>
                <a:cubicBezTo>
                  <a:pt x="483780" y="188636"/>
                  <a:pt x="507017" y="190423"/>
                  <a:pt x="531061" y="196500"/>
                </a:cubicBezTo>
                <a:lnTo>
                  <a:pt x="526755" y="210798"/>
                </a:lnTo>
                <a:cubicBezTo>
                  <a:pt x="437754" y="186491"/>
                  <a:pt x="355931" y="230816"/>
                  <a:pt x="355931" y="230816"/>
                </a:cubicBezTo>
                <a:lnTo>
                  <a:pt x="348753" y="219377"/>
                </a:lnTo>
                <a:cubicBezTo>
                  <a:pt x="350907" y="217233"/>
                  <a:pt x="398278" y="191763"/>
                  <a:pt x="462404" y="189418"/>
                </a:cubicBezTo>
                <a:close/>
                <a:moveTo>
                  <a:pt x="186676" y="151961"/>
                </a:moveTo>
                <a:cubicBezTo>
                  <a:pt x="231185" y="159123"/>
                  <a:pt x="261336" y="176312"/>
                  <a:pt x="262772" y="177745"/>
                </a:cubicBezTo>
                <a:lnTo>
                  <a:pt x="255593" y="189204"/>
                </a:lnTo>
                <a:cubicBezTo>
                  <a:pt x="255593" y="189204"/>
                  <a:pt x="228314" y="173448"/>
                  <a:pt x="186676" y="166285"/>
                </a:cubicBezTo>
                <a:close/>
                <a:moveTo>
                  <a:pt x="462404" y="148665"/>
                </a:moveTo>
                <a:cubicBezTo>
                  <a:pt x="483780" y="147970"/>
                  <a:pt x="507017" y="149942"/>
                  <a:pt x="531061" y="156395"/>
                </a:cubicBezTo>
                <a:lnTo>
                  <a:pt x="526755" y="169302"/>
                </a:lnTo>
                <a:cubicBezTo>
                  <a:pt x="437754" y="146357"/>
                  <a:pt x="355931" y="189380"/>
                  <a:pt x="355931" y="190814"/>
                </a:cubicBezTo>
                <a:lnTo>
                  <a:pt x="348753" y="177907"/>
                </a:lnTo>
                <a:cubicBezTo>
                  <a:pt x="350907" y="176832"/>
                  <a:pt x="398278" y="150749"/>
                  <a:pt x="462404" y="148665"/>
                </a:cubicBezTo>
                <a:close/>
                <a:moveTo>
                  <a:pt x="186676" y="114718"/>
                </a:moveTo>
                <a:cubicBezTo>
                  <a:pt x="231185" y="121880"/>
                  <a:pt x="261336" y="139069"/>
                  <a:pt x="262772" y="140502"/>
                </a:cubicBezTo>
                <a:lnTo>
                  <a:pt x="255593" y="151961"/>
                </a:lnTo>
                <a:cubicBezTo>
                  <a:pt x="255593" y="151961"/>
                  <a:pt x="228314" y="136205"/>
                  <a:pt x="186676" y="129042"/>
                </a:cubicBezTo>
                <a:close/>
                <a:moveTo>
                  <a:pt x="462404" y="111422"/>
                </a:moveTo>
                <a:cubicBezTo>
                  <a:pt x="483780" y="110727"/>
                  <a:pt x="507017" y="112699"/>
                  <a:pt x="531061" y="119152"/>
                </a:cubicBezTo>
                <a:lnTo>
                  <a:pt x="526755" y="132059"/>
                </a:lnTo>
                <a:cubicBezTo>
                  <a:pt x="437754" y="109114"/>
                  <a:pt x="355931" y="153571"/>
                  <a:pt x="355931" y="153571"/>
                </a:cubicBezTo>
                <a:lnTo>
                  <a:pt x="348753" y="140664"/>
                </a:lnTo>
                <a:cubicBezTo>
                  <a:pt x="350907" y="139589"/>
                  <a:pt x="398278" y="113506"/>
                  <a:pt x="462404" y="111422"/>
                </a:cubicBezTo>
                <a:close/>
                <a:moveTo>
                  <a:pt x="186676" y="74716"/>
                </a:moveTo>
                <a:cubicBezTo>
                  <a:pt x="231185" y="83311"/>
                  <a:pt x="261336" y="99067"/>
                  <a:pt x="262772" y="100500"/>
                </a:cubicBezTo>
                <a:lnTo>
                  <a:pt x="255593" y="111959"/>
                </a:lnTo>
                <a:cubicBezTo>
                  <a:pt x="255593" y="111959"/>
                  <a:pt x="228314" y="97635"/>
                  <a:pt x="186676" y="89040"/>
                </a:cubicBezTo>
                <a:close/>
                <a:moveTo>
                  <a:pt x="462404" y="71778"/>
                </a:moveTo>
                <a:cubicBezTo>
                  <a:pt x="483780" y="70993"/>
                  <a:pt x="507017" y="72787"/>
                  <a:pt x="531061" y="78888"/>
                </a:cubicBezTo>
                <a:lnTo>
                  <a:pt x="526755" y="93242"/>
                </a:lnTo>
                <a:cubicBezTo>
                  <a:pt x="437754" y="68839"/>
                  <a:pt x="355931" y="113338"/>
                  <a:pt x="355931" y="113338"/>
                </a:cubicBezTo>
                <a:lnTo>
                  <a:pt x="348753" y="101855"/>
                </a:lnTo>
                <a:cubicBezTo>
                  <a:pt x="350907" y="99702"/>
                  <a:pt x="398278" y="74133"/>
                  <a:pt x="462404" y="71778"/>
                </a:cubicBezTo>
                <a:close/>
                <a:moveTo>
                  <a:pt x="126329" y="70348"/>
                </a:moveTo>
                <a:cubicBezTo>
                  <a:pt x="149261" y="70348"/>
                  <a:pt x="172193" y="73215"/>
                  <a:pt x="172193" y="73215"/>
                </a:cubicBezTo>
                <a:lnTo>
                  <a:pt x="172193" y="205082"/>
                </a:lnTo>
                <a:cubicBezTo>
                  <a:pt x="172193" y="205082"/>
                  <a:pt x="147828" y="200782"/>
                  <a:pt x="123462" y="202215"/>
                </a:cubicBezTo>
                <a:cubicBezTo>
                  <a:pt x="99097" y="205082"/>
                  <a:pt x="80464" y="210815"/>
                  <a:pt x="80464" y="210815"/>
                </a:cubicBezTo>
                <a:lnTo>
                  <a:pt x="80464" y="78948"/>
                </a:lnTo>
                <a:cubicBezTo>
                  <a:pt x="80464" y="78948"/>
                  <a:pt x="103396" y="71782"/>
                  <a:pt x="126329" y="70348"/>
                </a:cubicBezTo>
                <a:close/>
                <a:moveTo>
                  <a:pt x="466443" y="17202"/>
                </a:moveTo>
                <a:cubicBezTo>
                  <a:pt x="407600" y="17202"/>
                  <a:pt x="357367" y="34405"/>
                  <a:pt x="317182" y="68811"/>
                </a:cubicBezTo>
                <a:lnTo>
                  <a:pt x="317182" y="279544"/>
                </a:lnTo>
                <a:lnTo>
                  <a:pt x="307135" y="268075"/>
                </a:lnTo>
                <a:lnTo>
                  <a:pt x="307135" y="407131"/>
                </a:lnTo>
                <a:cubicBezTo>
                  <a:pt x="328663" y="397096"/>
                  <a:pt x="400424" y="368424"/>
                  <a:pt x="477925" y="368424"/>
                </a:cubicBezTo>
                <a:cubicBezTo>
                  <a:pt x="508064" y="368424"/>
                  <a:pt x="536769" y="374159"/>
                  <a:pt x="561167" y="382760"/>
                </a:cubicBezTo>
                <a:lnTo>
                  <a:pt x="561167" y="31538"/>
                </a:lnTo>
                <a:cubicBezTo>
                  <a:pt x="548250" y="27237"/>
                  <a:pt x="510935" y="17202"/>
                  <a:pt x="466443" y="17202"/>
                </a:cubicBezTo>
                <a:close/>
                <a:moveTo>
                  <a:pt x="140651" y="17202"/>
                </a:moveTo>
                <a:cubicBezTo>
                  <a:pt x="96159" y="17202"/>
                  <a:pt x="60279" y="27237"/>
                  <a:pt x="45926" y="31538"/>
                </a:cubicBezTo>
                <a:lnTo>
                  <a:pt x="45926" y="382760"/>
                </a:lnTo>
                <a:cubicBezTo>
                  <a:pt x="68890" y="374159"/>
                  <a:pt x="96159" y="369858"/>
                  <a:pt x="126299" y="369858"/>
                </a:cubicBezTo>
                <a:cubicBezTo>
                  <a:pt x="202365" y="369858"/>
                  <a:pt x="278431" y="398529"/>
                  <a:pt x="301394" y="407131"/>
                </a:cubicBezTo>
                <a:lnTo>
                  <a:pt x="301394" y="268075"/>
                </a:lnTo>
                <a:lnTo>
                  <a:pt x="291348" y="279544"/>
                </a:lnTo>
                <a:lnTo>
                  <a:pt x="291348" y="68811"/>
                </a:lnTo>
                <a:cubicBezTo>
                  <a:pt x="249727" y="34405"/>
                  <a:pt x="199494" y="17202"/>
                  <a:pt x="140651" y="17202"/>
                </a:cubicBezTo>
                <a:close/>
                <a:moveTo>
                  <a:pt x="140651" y="0"/>
                </a:moveTo>
                <a:cubicBezTo>
                  <a:pt x="203800" y="0"/>
                  <a:pt x="259773" y="18636"/>
                  <a:pt x="304265" y="57342"/>
                </a:cubicBezTo>
                <a:cubicBezTo>
                  <a:pt x="348756" y="18636"/>
                  <a:pt x="403294" y="0"/>
                  <a:pt x="466443" y="0"/>
                </a:cubicBezTo>
                <a:cubicBezTo>
                  <a:pt x="526722" y="0"/>
                  <a:pt x="571214" y="17202"/>
                  <a:pt x="572649" y="18636"/>
                </a:cubicBezTo>
                <a:lnTo>
                  <a:pt x="578390" y="20070"/>
                </a:lnTo>
                <a:lnTo>
                  <a:pt x="578390" y="57342"/>
                </a:lnTo>
                <a:cubicBezTo>
                  <a:pt x="592742" y="61643"/>
                  <a:pt x="602788" y="65943"/>
                  <a:pt x="602788" y="74545"/>
                </a:cubicBezTo>
                <a:lnTo>
                  <a:pt x="602788" y="435802"/>
                </a:lnTo>
                <a:lnTo>
                  <a:pt x="341580" y="435802"/>
                </a:lnTo>
                <a:cubicBezTo>
                  <a:pt x="332969" y="444403"/>
                  <a:pt x="320052" y="450137"/>
                  <a:pt x="304265" y="450137"/>
                </a:cubicBezTo>
                <a:cubicBezTo>
                  <a:pt x="289913" y="450137"/>
                  <a:pt x="275560" y="444403"/>
                  <a:pt x="266949" y="435802"/>
                </a:cubicBezTo>
                <a:lnTo>
                  <a:pt x="0" y="435802"/>
                </a:lnTo>
                <a:lnTo>
                  <a:pt x="0" y="74545"/>
                </a:lnTo>
                <a:cubicBezTo>
                  <a:pt x="0" y="64510"/>
                  <a:pt x="11481" y="58776"/>
                  <a:pt x="28704" y="55908"/>
                </a:cubicBezTo>
                <a:lnTo>
                  <a:pt x="28704" y="20070"/>
                </a:lnTo>
                <a:lnTo>
                  <a:pt x="34445" y="18636"/>
                </a:lnTo>
                <a:cubicBezTo>
                  <a:pt x="35880" y="17202"/>
                  <a:pt x="81807" y="0"/>
                  <a:pt x="140651" y="0"/>
                </a:cubicBezTo>
                <a:close/>
              </a:path>
            </a:pathLst>
          </a:cu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地中海贫血是全球最大的单基因遗传病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之一，中国南方地区是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地中海贫血的主要分布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区域。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估算中国每年新增中间型和重型地贫患儿约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万例。</a:t>
            </a:r>
            <a:endParaRPr lang="en-US" altLang="zh-CN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地贫在我国南方高发，分布在南方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个省（区、市）</a:t>
            </a:r>
            <a:endParaRPr lang="en-US" altLang="zh-CN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24933"/>
            <a:ext cx="12192000" cy="911589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kumimoji="1" lang="zh-CN" altLang="en-US" sz="2400" b="1" dirty="0">
                <a:solidFill>
                  <a:srgbClr val="00458D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中国南方人群地贫基因携带率</a:t>
            </a:r>
          </a:p>
        </p:txBody>
      </p:sp>
      <p:graphicFrame>
        <p:nvGraphicFramePr>
          <p:cNvPr id="4" name="Group 66"/>
          <p:cNvGraphicFramePr>
            <a:graphicFrameLocks noGrp="1"/>
          </p:cNvGraphicFramePr>
          <p:nvPr/>
        </p:nvGraphicFramePr>
        <p:xfrm>
          <a:off x="2112062" y="1184401"/>
          <a:ext cx="7478865" cy="4994340"/>
        </p:xfrm>
        <a:graphic>
          <a:graphicData uri="http://schemas.openxmlformats.org/drawingml/2006/table">
            <a:tbl>
              <a:tblPr/>
              <a:tblGrid>
                <a:gridCol w="2403008"/>
                <a:gridCol w="1647777"/>
                <a:gridCol w="1791479"/>
                <a:gridCol w="1636601"/>
              </a:tblGrid>
              <a:tr h="473530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地区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携带率（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%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）</a:t>
                      </a:r>
                    </a:p>
                  </a:txBody>
                  <a:tcPr marL="90000" marR="90000" marT="46789" marB="46789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7353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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地贫</a:t>
                      </a:r>
                    </a:p>
                  </a:txBody>
                  <a:tcPr marL="90000" marR="90000" marT="46789" marB="46789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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地贫</a:t>
                      </a:r>
                    </a:p>
                  </a:txBody>
                  <a:tcPr marL="90000" marR="90000" marT="46789" marB="46789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合计</a:t>
                      </a:r>
                    </a:p>
                  </a:txBody>
                  <a:tcPr marL="90000" marR="90000" marT="46789" marB="46789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广西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17.6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6.4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24.0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云南 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9.8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7.3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17.1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海南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12.7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2.7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15.4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广东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8.5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2.5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11.0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贵州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4.2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5.1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9.3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台湾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7.3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1.2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8.5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江西（南部）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3.5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2.9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6.4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福建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4.1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1.5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5.6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湖南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2.2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2.0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4.2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四川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1.9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2.2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4.1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重庆</a:t>
                      </a: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 1.0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2.3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4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楷体_GB2312"/>
                          <a:cs typeface="楷体_GB231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楷体_GB231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ea"/>
                          <a:sym typeface="Times New Roman" panose="02020603050405020304" pitchFamily="18" charset="0"/>
                        </a:rPr>
                        <a:t> 3.3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ea"/>
                        <a:sym typeface="Times New Roman" panose="02020603050405020304" pitchFamily="18" charset="0"/>
                      </a:endParaRPr>
                    </a:p>
                  </a:txBody>
                  <a:tcPr marL="90000" marR="90000" marT="46789" marB="46789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645410" y="3251835"/>
            <a:ext cx="6840855" cy="318770"/>
          </a:xfrm>
          <a:prstGeom prst="rect">
            <a:avLst/>
          </a:prstGeom>
          <a:noFill/>
          <a:ln>
            <a:solidFill>
              <a:srgbClr val="DD13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4580" y="6322503"/>
            <a:ext cx="56954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J </a:t>
            </a:r>
            <a:r>
              <a:rPr lang="en-US" altLang="zh-CN" sz="1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Clin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 </a:t>
            </a:r>
            <a:r>
              <a:rPr lang="en-US" altLang="zh-CN" sz="1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Pathol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, 2004; </a:t>
            </a:r>
            <a:r>
              <a:rPr lang="en-US" altLang="zh-CN" sz="14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Clin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 Genet, 2010; </a:t>
            </a:r>
            <a:r>
              <a:rPr lang="zh-CN" altLang="en-US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中华医学遗传学杂志，</a:t>
            </a:r>
            <a:r>
              <a:rPr lang="en-US" altLang="zh-CN" sz="1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Times New Roman" panose="02020603050405020304" pitchFamily="18" charset="0"/>
              </a:rPr>
              <a:t>2012.</a:t>
            </a:r>
            <a:endParaRPr lang="zh-CN" altLang="en-US" sz="1400" dirty="0"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6922" y="2213910"/>
            <a:ext cx="5058771" cy="3657993"/>
          </a:xfrm>
          <a:prstGeom prst="rect">
            <a:avLst/>
          </a:prstGeom>
        </p:spPr>
      </p:pic>
      <p:sp>
        <p:nvSpPr>
          <p:cNvPr id="4" name="内容占位符 2"/>
          <p:cNvSpPr>
            <a:spLocks noGrp="1" noChangeArrowheads="1"/>
          </p:cNvSpPr>
          <p:nvPr/>
        </p:nvSpPr>
        <p:spPr bwMode="auto">
          <a:xfrm>
            <a:off x="608013" y="2006522"/>
            <a:ext cx="5524500" cy="3804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9C2FF"/>
              </a:buClr>
              <a:buFont typeface="Wingdings" panose="05000000000000000000" pitchFamily="2" charset="2"/>
              <a:buNone/>
              <a:defRPr/>
            </a:pPr>
            <a:endParaRPr lang="zh-CN" altLang="en-US" sz="100" b="1" kern="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夫妇双方若无携带地贫基因，出生地贫患儿的概率为0；</a:t>
            </a:r>
            <a:endParaRPr lang="en-US" altLang="zh-CN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69C2FF"/>
              </a:buClr>
              <a:buFont typeface="Arial" panose="020B0604020202020204" pitchFamily="34" charset="0"/>
              <a:buChar char="•"/>
              <a:defRPr/>
            </a:pPr>
            <a:endParaRPr lang="zh-CN" altLang="en-US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夫妇一方携带地贫基因，下一代有50%的概率携带地贫基因；</a:t>
            </a:r>
            <a:endParaRPr lang="en-US" altLang="zh-CN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zh-CN" altLang="en-US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夫妇双方均携带</a:t>
            </a:r>
            <a:r>
              <a:rPr lang="zh-CN" altLang="en-US" b="1" kern="0" dirty="0">
                <a:solidFill>
                  <a:srgbClr val="DD13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同型</a:t>
            </a:r>
            <a:r>
              <a:rPr lang="zh-CN" altLang="en-US" kern="0" dirty="0">
                <a:solidFill>
                  <a:srgbClr val="DD13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地贫基因</a:t>
            </a:r>
            <a:r>
              <a:rPr lang="zh-CN" altLang="en-US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，下一代有25%的概率为重症地贫患儿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0" y="877422"/>
            <a:ext cx="12192000" cy="53876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地贫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的遗传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机制（常染色体隐性遗传病）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06824"/>
            <a:ext cx="12192000" cy="883864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α-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地中海贫血</a:t>
            </a:r>
            <a:endParaRPr lang="zh-CN" altLang="en-US" sz="2400" dirty="0"/>
          </a:p>
        </p:txBody>
      </p:sp>
      <p:grpSp>
        <p:nvGrpSpPr>
          <p:cNvPr id="3" name="2fa8ceba-c03c-4b61-b170-ebd27260ae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8205" y="1858508"/>
            <a:ext cx="9781531" cy="4498429"/>
            <a:chOff x="640457" y="1130299"/>
            <a:chExt cx="10880427" cy="5003801"/>
          </a:xfrm>
        </p:grpSpPr>
        <p:sp>
          <p:nvSpPr>
            <p:cNvPr id="4" name="iṥ1íde"/>
            <p:cNvSpPr/>
            <p:nvPr/>
          </p:nvSpPr>
          <p:spPr>
            <a:xfrm flipH="1">
              <a:off x="4439218" y="1131015"/>
              <a:ext cx="1714303" cy="5003085"/>
            </a:xfrm>
            <a:custGeom>
              <a:avLst/>
              <a:gdLst>
                <a:gd name="connsiteX0" fmla="*/ 857469 w 1714303"/>
                <a:gd name="connsiteY0" fmla="*/ 0 h 5003085"/>
                <a:gd name="connsiteX1" fmla="*/ 5717 w 1714303"/>
                <a:gd name="connsiteY1" fmla="*/ 763774 h 5003085"/>
                <a:gd name="connsiteX2" fmla="*/ 0 w 1714303"/>
                <a:gd name="connsiteY2" fmla="*/ 2473905 h 5003085"/>
                <a:gd name="connsiteX3" fmla="*/ 2146 w 1714303"/>
                <a:gd name="connsiteY3" fmla="*/ 2473905 h 5003085"/>
                <a:gd name="connsiteX4" fmla="*/ 2146 w 1714303"/>
                <a:gd name="connsiteY4" fmla="*/ 5003085 h 5003085"/>
                <a:gd name="connsiteX5" fmla="*/ 277822 w 1714303"/>
                <a:gd name="connsiteY5" fmla="*/ 5003085 h 5003085"/>
                <a:gd name="connsiteX6" fmla="*/ 277822 w 1714303"/>
                <a:gd name="connsiteY6" fmla="*/ 2473905 h 5003085"/>
                <a:gd name="connsiteX7" fmla="*/ 280424 w 1714303"/>
                <a:gd name="connsiteY7" fmla="*/ 2473905 h 5003085"/>
                <a:gd name="connsiteX8" fmla="*/ 280424 w 1714303"/>
                <a:gd name="connsiteY8" fmla="*/ 808217 h 5003085"/>
                <a:gd name="connsiteX9" fmla="*/ 712176 w 1714303"/>
                <a:gd name="connsiteY9" fmla="*/ 298271 h 5003085"/>
                <a:gd name="connsiteX10" fmla="*/ 1384892 w 1714303"/>
                <a:gd name="connsiteY10" fmla="*/ 661602 h 5003085"/>
                <a:gd name="connsiteX11" fmla="*/ 1017610 w 1714303"/>
                <a:gd name="connsiteY11" fmla="*/ 1389639 h 5003085"/>
                <a:gd name="connsiteX12" fmla="*/ 1006891 w 1714303"/>
                <a:gd name="connsiteY12" fmla="*/ 1263298 h 5003085"/>
                <a:gd name="connsiteX13" fmla="*/ 697726 w 1714303"/>
                <a:gd name="connsiteY13" fmla="*/ 1565463 h 5003085"/>
                <a:gd name="connsiteX14" fmla="*/ 1097799 w 1714303"/>
                <a:gd name="connsiteY14" fmla="*/ 1827652 h 5003085"/>
                <a:gd name="connsiteX15" fmla="*/ 1076759 w 1714303"/>
                <a:gd name="connsiteY15" fmla="*/ 1679777 h 5003085"/>
                <a:gd name="connsiteX16" fmla="*/ 1714303 w 1714303"/>
                <a:gd name="connsiteY16" fmla="*/ 857013 h 5003085"/>
                <a:gd name="connsiteX17" fmla="*/ 857469 w 1714303"/>
                <a:gd name="connsiteY17" fmla="*/ 0 h 5003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3" h="5003085">
                  <a:moveTo>
                    <a:pt x="857469" y="0"/>
                  </a:moveTo>
                  <a:cubicBezTo>
                    <a:pt x="415873" y="229"/>
                    <a:pt x="52401" y="334466"/>
                    <a:pt x="5717" y="763774"/>
                  </a:cubicBezTo>
                  <a:lnTo>
                    <a:pt x="0" y="2473905"/>
                  </a:lnTo>
                  <a:lnTo>
                    <a:pt x="2146" y="2473905"/>
                  </a:lnTo>
                  <a:lnTo>
                    <a:pt x="2146" y="5003085"/>
                  </a:lnTo>
                  <a:lnTo>
                    <a:pt x="277822" y="5003085"/>
                  </a:lnTo>
                  <a:lnTo>
                    <a:pt x="277822" y="2473905"/>
                  </a:lnTo>
                  <a:lnTo>
                    <a:pt x="280424" y="2473905"/>
                  </a:lnTo>
                  <a:lnTo>
                    <a:pt x="280424" y="808217"/>
                  </a:lnTo>
                  <a:cubicBezTo>
                    <a:pt x="300273" y="566302"/>
                    <a:pt x="471370" y="359208"/>
                    <a:pt x="712176" y="298271"/>
                  </a:cubicBezTo>
                  <a:cubicBezTo>
                    <a:pt x="997046" y="226109"/>
                    <a:pt x="1289777" y="383605"/>
                    <a:pt x="1384892" y="661602"/>
                  </a:cubicBezTo>
                  <a:cubicBezTo>
                    <a:pt x="1488582" y="964340"/>
                    <a:pt x="1322805" y="1293193"/>
                    <a:pt x="1017610" y="1389639"/>
                  </a:cubicBezTo>
                  <a:lnTo>
                    <a:pt x="1006891" y="1263298"/>
                  </a:lnTo>
                  <a:lnTo>
                    <a:pt x="697726" y="1565463"/>
                  </a:lnTo>
                  <a:lnTo>
                    <a:pt x="1097799" y="1827652"/>
                  </a:lnTo>
                  <a:lnTo>
                    <a:pt x="1076759" y="1679777"/>
                  </a:lnTo>
                  <a:cubicBezTo>
                    <a:pt x="1451743" y="1582644"/>
                    <a:pt x="1713827" y="1244513"/>
                    <a:pt x="1714303" y="857013"/>
                  </a:cubicBezTo>
                  <a:cubicBezTo>
                    <a:pt x="1714938" y="383605"/>
                    <a:pt x="1330903" y="-229"/>
                    <a:pt x="857469" y="0"/>
                  </a:cubicBezTo>
                  <a:close/>
                </a:path>
              </a:pathLst>
            </a:custGeom>
            <a:solidFill>
              <a:srgbClr val="B4B4B4"/>
            </a:solidFill>
            <a:ln w="12700">
              <a:noFill/>
              <a:miter lim="400000"/>
            </a:ln>
          </p:spPr>
          <p:txBody>
            <a:bodyPr wrap="square" lIns="22860" rIns="22860">
              <a:noAutofit/>
            </a:bodyPr>
            <a:lstStyle/>
            <a:p>
              <a:endParaRPr sz="2000"/>
            </a:p>
          </p:txBody>
        </p:sp>
        <p:sp>
          <p:nvSpPr>
            <p:cNvPr id="5" name="íṩľïďe"/>
            <p:cNvSpPr/>
            <p:nvPr/>
          </p:nvSpPr>
          <p:spPr>
            <a:xfrm>
              <a:off x="6151375" y="1130299"/>
              <a:ext cx="1714302" cy="4211246"/>
            </a:xfrm>
            <a:custGeom>
              <a:avLst/>
              <a:gdLst>
                <a:gd name="connsiteX0" fmla="*/ 857429 w 1714302"/>
                <a:gd name="connsiteY0" fmla="*/ 1 h 4211246"/>
                <a:gd name="connsiteX1" fmla="*/ 1714302 w 1714302"/>
                <a:gd name="connsiteY1" fmla="*/ 857116 h 4211246"/>
                <a:gd name="connsiteX2" fmla="*/ 1076747 w 1714302"/>
                <a:gd name="connsiteY2" fmla="*/ 1679736 h 4211246"/>
                <a:gd name="connsiteX3" fmla="*/ 1097782 w 1714302"/>
                <a:gd name="connsiteY3" fmla="*/ 1827573 h 4211246"/>
                <a:gd name="connsiteX4" fmla="*/ 697723 w 1714302"/>
                <a:gd name="connsiteY4" fmla="*/ 1565477 h 4211246"/>
                <a:gd name="connsiteX5" fmla="*/ 1006896 w 1714302"/>
                <a:gd name="connsiteY5" fmla="*/ 1263269 h 4211246"/>
                <a:gd name="connsiteX6" fmla="*/ 1017612 w 1714302"/>
                <a:gd name="connsiteY6" fmla="*/ 1389676 h 4211246"/>
                <a:gd name="connsiteX7" fmla="*/ 1384888 w 1714302"/>
                <a:gd name="connsiteY7" fmla="*/ 661604 h 4211246"/>
                <a:gd name="connsiteX8" fmla="*/ 712169 w 1714302"/>
                <a:gd name="connsiteY8" fmla="*/ 298312 h 4211246"/>
                <a:gd name="connsiteX9" fmla="*/ 280359 w 1714302"/>
                <a:gd name="connsiteY9" fmla="*/ 808295 h 4211246"/>
                <a:gd name="connsiteX10" fmla="*/ 280359 w 1714302"/>
                <a:gd name="connsiteY10" fmla="*/ 2474621 h 4211246"/>
                <a:gd name="connsiteX11" fmla="*/ 275676 w 1714302"/>
                <a:gd name="connsiteY11" fmla="*/ 2474621 h 4211246"/>
                <a:gd name="connsiteX12" fmla="*/ 275676 w 1714302"/>
                <a:gd name="connsiteY12" fmla="*/ 4211246 h 4211246"/>
                <a:gd name="connsiteX13" fmla="*/ 0 w 1714302"/>
                <a:gd name="connsiteY13" fmla="*/ 4211246 h 4211246"/>
                <a:gd name="connsiteX14" fmla="*/ 0 w 1714302"/>
                <a:gd name="connsiteY14" fmla="*/ 2474621 h 4211246"/>
                <a:gd name="connsiteX15" fmla="*/ 0 w 1714302"/>
                <a:gd name="connsiteY15" fmla="*/ 2298701 h 4211246"/>
                <a:gd name="connsiteX16" fmla="*/ 0 w 1714302"/>
                <a:gd name="connsiteY16" fmla="*/ 763829 h 4211246"/>
                <a:gd name="connsiteX17" fmla="*/ 857429 w 1714302"/>
                <a:gd name="connsiteY17" fmla="*/ 1 h 421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4302" h="4211246">
                  <a:moveTo>
                    <a:pt x="857429" y="1"/>
                  </a:moveTo>
                  <a:cubicBezTo>
                    <a:pt x="1330753" y="918"/>
                    <a:pt x="1714540" y="384150"/>
                    <a:pt x="1714302" y="857116"/>
                  </a:cubicBezTo>
                  <a:cubicBezTo>
                    <a:pt x="1714143" y="1244588"/>
                    <a:pt x="1451882" y="1583011"/>
                    <a:pt x="1076747" y="1679736"/>
                  </a:cubicBezTo>
                  <a:lnTo>
                    <a:pt x="1097782" y="1827573"/>
                  </a:lnTo>
                  <a:lnTo>
                    <a:pt x="697723" y="1565477"/>
                  </a:lnTo>
                  <a:lnTo>
                    <a:pt x="1006896" y="1263269"/>
                  </a:lnTo>
                  <a:lnTo>
                    <a:pt x="1017612" y="1389676"/>
                  </a:lnTo>
                  <a:cubicBezTo>
                    <a:pt x="1322736" y="1293295"/>
                    <a:pt x="1488554" y="964384"/>
                    <a:pt x="1384888" y="661604"/>
                  </a:cubicBezTo>
                  <a:cubicBezTo>
                    <a:pt x="1289715" y="383692"/>
                    <a:pt x="997053" y="226113"/>
                    <a:pt x="712169" y="298312"/>
                  </a:cubicBezTo>
                  <a:cubicBezTo>
                    <a:pt x="471340" y="359281"/>
                    <a:pt x="300283" y="566369"/>
                    <a:pt x="280359" y="808295"/>
                  </a:cubicBezTo>
                  <a:lnTo>
                    <a:pt x="280359" y="2474621"/>
                  </a:lnTo>
                  <a:lnTo>
                    <a:pt x="275676" y="2474621"/>
                  </a:lnTo>
                  <a:lnTo>
                    <a:pt x="275676" y="4211246"/>
                  </a:lnTo>
                  <a:lnTo>
                    <a:pt x="0" y="4211246"/>
                  </a:lnTo>
                  <a:lnTo>
                    <a:pt x="0" y="2474621"/>
                  </a:lnTo>
                  <a:lnTo>
                    <a:pt x="0" y="2298701"/>
                  </a:lnTo>
                  <a:lnTo>
                    <a:pt x="0" y="763829"/>
                  </a:lnTo>
                  <a:cubicBezTo>
                    <a:pt x="46912" y="326619"/>
                    <a:pt x="414347" y="-801"/>
                    <a:pt x="857429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wrap="square" lIns="25400" tIns="25400" rIns="25400" bIns="25400" anchor="ctr">
              <a:noAutofit/>
            </a:bodyPr>
            <a:lstStyle/>
            <a:p>
              <a:endParaRPr sz="2000"/>
            </a:p>
          </p:txBody>
        </p:sp>
        <p:sp>
          <p:nvSpPr>
            <p:cNvPr id="6" name="ïṡliḍe"/>
            <p:cNvSpPr/>
            <p:nvPr/>
          </p:nvSpPr>
          <p:spPr>
            <a:xfrm>
              <a:off x="4689967" y="1369995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7" name="íṩļïḋé"/>
            <p:cNvSpPr/>
            <p:nvPr/>
          </p:nvSpPr>
          <p:spPr bwMode="auto">
            <a:xfrm>
              <a:off x="5076428" y="1756868"/>
              <a:ext cx="439882" cy="43905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DD137B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8" name="í$1ïďê"/>
            <p:cNvSpPr/>
            <p:nvPr/>
          </p:nvSpPr>
          <p:spPr>
            <a:xfrm>
              <a:off x="6402125" y="1369280"/>
              <a:ext cx="1212804" cy="12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endParaRPr sz="2000"/>
            </a:p>
          </p:txBody>
        </p:sp>
        <p:sp>
          <p:nvSpPr>
            <p:cNvPr id="9" name="íşľidê"/>
            <p:cNvSpPr/>
            <p:nvPr/>
          </p:nvSpPr>
          <p:spPr bwMode="auto">
            <a:xfrm>
              <a:off x="6762207" y="1776308"/>
              <a:ext cx="492640" cy="3987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00458D"/>
            </a:solidFill>
            <a:ln>
              <a:solidFill>
                <a:srgbClr val="01458E"/>
              </a:solidFill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6410905" y="4695750"/>
              <a:ext cx="509185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$lïḋê"/>
            <p:cNvSpPr txBox="1"/>
            <p:nvPr/>
          </p:nvSpPr>
          <p:spPr bwMode="auto">
            <a:xfrm>
              <a:off x="660400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400" b="1" dirty="0">
                  <a:solidFill>
                    <a:srgbClr val="004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分子基础</a:t>
              </a:r>
            </a:p>
          </p:txBody>
        </p:sp>
        <p:sp>
          <p:nvSpPr>
            <p:cNvPr id="13" name="ïṧlíḓé"/>
            <p:cNvSpPr/>
            <p:nvPr/>
          </p:nvSpPr>
          <p:spPr bwMode="auto">
            <a:xfrm>
              <a:off x="660400" y="2682587"/>
              <a:ext cx="4228060" cy="2192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缺失型</a:t>
              </a:r>
              <a:r>
                <a:rPr lang="en-US" altLang="zh-CN" sz="1400" dirty="0"/>
                <a:t>α-</a:t>
              </a:r>
              <a:r>
                <a:rPr lang="zh-CN" altLang="en-US" sz="1400" dirty="0"/>
                <a:t>地贫：占</a:t>
              </a:r>
              <a:r>
                <a:rPr lang="en-US" altLang="zh-CN" sz="1400" dirty="0"/>
                <a:t>α-</a:t>
              </a:r>
              <a:r>
                <a:rPr lang="zh-CN" altLang="en-US" sz="1400" dirty="0"/>
                <a:t>地贫的</a:t>
              </a:r>
              <a:r>
                <a:rPr lang="en-US" altLang="zh-CN" sz="1400" dirty="0"/>
                <a:t>95%</a:t>
              </a:r>
              <a:r>
                <a:rPr lang="zh-CN" altLang="en-US" sz="1400" dirty="0"/>
                <a:t>以上；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由</a:t>
              </a:r>
              <a:r>
                <a:rPr lang="en-US" altLang="zh-CN" sz="1400" dirty="0"/>
                <a:t>α-</a:t>
              </a:r>
              <a:r>
                <a:rPr lang="zh-CN" altLang="en-US" sz="1400" dirty="0"/>
                <a:t>基因缺失引起，中国人群中主要类型有</a:t>
              </a:r>
              <a:r>
                <a:rPr lang="en-US" altLang="zh-CN" sz="1400" dirty="0"/>
                <a:t>- -</a:t>
              </a:r>
              <a:r>
                <a:rPr lang="en-US" altLang="zh-CN" sz="1400" baseline="30000" dirty="0"/>
                <a:t>SEA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、</a:t>
              </a:r>
              <a:r>
                <a:rPr lang="en-US" altLang="zh-CN" sz="1400" dirty="0"/>
                <a:t>-α</a:t>
              </a:r>
              <a:r>
                <a:rPr lang="en-US" altLang="zh-CN" sz="1400" baseline="30000" dirty="0"/>
                <a:t>3.7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、</a:t>
              </a:r>
              <a:r>
                <a:rPr lang="en-US" altLang="zh-CN" sz="1400" dirty="0"/>
                <a:t>-α</a:t>
              </a:r>
              <a:r>
                <a:rPr lang="en-US" altLang="zh-CN" sz="1400" baseline="30000" dirty="0"/>
                <a:t>4.2</a:t>
              </a:r>
              <a:r>
                <a:rPr lang="en-US" altLang="zh-CN" sz="1400" dirty="0"/>
                <a:t>/</a:t>
              </a:r>
            </a:p>
          </p:txBody>
        </p:sp>
        <p:sp>
          <p:nvSpPr>
            <p:cNvPr id="14" name="îśḷïde"/>
            <p:cNvSpPr/>
            <p:nvPr/>
          </p:nvSpPr>
          <p:spPr bwMode="auto">
            <a:xfrm>
              <a:off x="640457" y="4117296"/>
              <a:ext cx="3968791" cy="1814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/>
                <a:t> 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非缺失型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α-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地贫：占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α-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地贫的约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5%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由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α-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基因点突变引起，中国人群中主要类型有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en-US" altLang="zh-CN" sz="14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CS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α/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、 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en-US" altLang="zh-CN" sz="14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QS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α/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、 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en-US" altLang="zh-CN" sz="1400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WS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α/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780063" y="3867711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800007" y="5321128"/>
              <a:ext cx="3712423" cy="0"/>
            </a:xfrm>
            <a:prstGeom prst="line">
              <a:avLst/>
            </a:prstGeom>
            <a:ln w="31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ŝlíḑè"/>
            <p:cNvSpPr txBox="1"/>
            <p:nvPr/>
          </p:nvSpPr>
          <p:spPr bwMode="auto">
            <a:xfrm>
              <a:off x="7740082" y="1857789"/>
              <a:ext cx="3778818" cy="5855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zh-CN" altLang="en-US" sz="2400" b="1" dirty="0">
                  <a:solidFill>
                    <a:srgbClr val="004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</a:p>
          </p:txBody>
        </p:sp>
        <p:sp>
          <p:nvSpPr>
            <p:cNvPr id="21" name="ïṩlïdè"/>
            <p:cNvSpPr/>
            <p:nvPr/>
          </p:nvSpPr>
          <p:spPr bwMode="auto">
            <a:xfrm>
              <a:off x="7002488" y="2682587"/>
              <a:ext cx="4516411" cy="2531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静止型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地贫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标准型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地贫</a:t>
              </a:r>
            </a:p>
            <a:p>
              <a:pPr algn="r">
                <a:lnSpc>
                  <a:spcPct val="150000"/>
                </a:lnSpc>
              </a:pPr>
              <a:endPara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HbH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病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Hb</a:t>
              </a:r>
              <a:r>
                <a:rPr lang="en-US" altLang="zh-CN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Bart’s </a:t>
              </a:r>
              <a:r>
                <a:rPr lang="zh-CN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胎儿水肿综合征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7808461" y="3501128"/>
              <a:ext cx="3712423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0"/>
          <p:cNvGrpSpPr/>
          <p:nvPr/>
        </p:nvGrpSpPr>
        <p:grpSpPr bwMode="auto">
          <a:xfrm>
            <a:off x="1984813" y="1571625"/>
            <a:ext cx="1530350" cy="2046288"/>
            <a:chOff x="1244" y="1077"/>
            <a:chExt cx="964" cy="1289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1244" y="1962"/>
              <a:ext cx="9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Normal (</a:t>
              </a:r>
              <a:r>
                <a:rPr lang="el-GR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αα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el-GR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αα</a:t>
              </a:r>
              <a:r>
                <a:rPr lang="en-US" altLang="zh-CN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274" y="1197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1274" y="1569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V="1">
              <a:off x="1370" y="1077"/>
              <a:ext cx="0" cy="120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1370" y="1437"/>
              <a:ext cx="0" cy="120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1370" y="1797"/>
              <a:ext cx="0" cy="120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1550" y="1197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1550" y="1569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80008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1646" y="1077"/>
              <a:ext cx="0" cy="120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V="1">
              <a:off x="1646" y="1437"/>
              <a:ext cx="0" cy="120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V="1">
              <a:off x="1646" y="1797"/>
              <a:ext cx="0" cy="120"/>
            </a:xfrm>
            <a:prstGeom prst="line">
              <a:avLst/>
            </a:prstGeom>
            <a:noFill/>
            <a:ln w="127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 Box 75"/>
          <p:cNvSpPr txBox="1">
            <a:spLocks noChangeArrowheads="1"/>
          </p:cNvSpPr>
          <p:nvPr/>
        </p:nvSpPr>
        <p:spPr bwMode="auto">
          <a:xfrm>
            <a:off x="3773551" y="2268071"/>
            <a:ext cx="37388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</a:t>
            </a:r>
            <a:endParaRPr lang="en-US" altLang="zh-CN" sz="2000" b="1" dirty="0" smtClean="0">
              <a:solidFill>
                <a:srgbClr val="DD12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无任何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基因缺失或功能丧失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76"/>
          <p:cNvGrpSpPr/>
          <p:nvPr/>
        </p:nvGrpSpPr>
        <p:grpSpPr bwMode="auto">
          <a:xfrm>
            <a:off x="1877797" y="4037479"/>
            <a:ext cx="1866900" cy="2341563"/>
            <a:chOff x="611" y="2558"/>
            <a:chExt cx="1176" cy="1475"/>
          </a:xfrm>
        </p:grpSpPr>
        <p:sp>
          <p:nvSpPr>
            <p:cNvPr id="19" name="Text Box 77"/>
            <p:cNvSpPr txBox="1">
              <a:spLocks noChangeArrowheads="1"/>
            </p:cNvSpPr>
            <p:nvPr/>
          </p:nvSpPr>
          <p:spPr bwMode="auto">
            <a:xfrm>
              <a:off x="611" y="3413"/>
              <a:ext cx="1176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l-GR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 sz="2000" baseline="30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en-US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地贫</a:t>
              </a:r>
              <a:endParaRPr lang="en-US" altLang="zh-CN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l-GR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αα</a:t>
              </a:r>
              <a:r>
                <a:rPr lang="en-US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/-</a:t>
              </a:r>
              <a:r>
                <a:rPr lang="el-GR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 sz="2000" baseline="30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3.7</a:t>
              </a:r>
              <a:r>
                <a:rPr lang="en-US" altLang="zh-CN" sz="2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  <a:p>
              <a:pPr eaLnBrk="1" hangingPunct="1"/>
              <a:r>
                <a:rPr lang="en-US" altLang="zh-CN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l-GR" altLang="zh-CN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αα</a:t>
              </a:r>
              <a:r>
                <a:rPr lang="en-US" altLang="zh-CN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/-</a:t>
              </a:r>
              <a:r>
                <a:rPr lang="el-GR" altLang="zh-CN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 baseline="300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</a:t>
              </a:r>
              <a:r>
                <a:rPr lang="en-US" altLang="zh-CN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20" name="Rectangle 78"/>
            <p:cNvSpPr>
              <a:spLocks noChangeArrowheads="1"/>
            </p:cNvSpPr>
            <p:nvPr/>
          </p:nvSpPr>
          <p:spPr bwMode="auto">
            <a:xfrm>
              <a:off x="956" y="2678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660066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79"/>
            <p:cNvSpPr>
              <a:spLocks noChangeArrowheads="1"/>
            </p:cNvSpPr>
            <p:nvPr/>
          </p:nvSpPr>
          <p:spPr bwMode="auto">
            <a:xfrm>
              <a:off x="956" y="3050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660066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80"/>
            <p:cNvSpPr>
              <a:spLocks noChangeShapeType="1"/>
            </p:cNvSpPr>
            <p:nvPr/>
          </p:nvSpPr>
          <p:spPr bwMode="auto">
            <a:xfrm flipV="1">
              <a:off x="1052" y="2558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81"/>
            <p:cNvSpPr>
              <a:spLocks noChangeShapeType="1"/>
            </p:cNvSpPr>
            <p:nvPr/>
          </p:nvSpPr>
          <p:spPr bwMode="auto">
            <a:xfrm flipH="1" flipV="1">
              <a:off x="1052" y="2918"/>
              <a:ext cx="0" cy="132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82"/>
            <p:cNvSpPr>
              <a:spLocks noChangeShapeType="1"/>
            </p:cNvSpPr>
            <p:nvPr/>
          </p:nvSpPr>
          <p:spPr bwMode="auto">
            <a:xfrm flipV="1">
              <a:off x="1052" y="3290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83"/>
            <p:cNvSpPr>
              <a:spLocks noChangeArrowheads="1"/>
            </p:cNvSpPr>
            <p:nvPr/>
          </p:nvSpPr>
          <p:spPr bwMode="auto">
            <a:xfrm>
              <a:off x="692" y="2678"/>
              <a:ext cx="180" cy="24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660066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84"/>
            <p:cNvSpPr>
              <a:spLocks noChangeArrowheads="1"/>
            </p:cNvSpPr>
            <p:nvPr/>
          </p:nvSpPr>
          <p:spPr bwMode="auto">
            <a:xfrm>
              <a:off x="692" y="3050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660066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Line 85"/>
            <p:cNvSpPr>
              <a:spLocks noChangeShapeType="1"/>
            </p:cNvSpPr>
            <p:nvPr/>
          </p:nvSpPr>
          <p:spPr bwMode="auto">
            <a:xfrm flipV="1">
              <a:off x="788" y="2558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Line 86"/>
            <p:cNvSpPr>
              <a:spLocks noChangeShapeType="1"/>
            </p:cNvSpPr>
            <p:nvPr/>
          </p:nvSpPr>
          <p:spPr bwMode="auto">
            <a:xfrm flipV="1">
              <a:off x="788" y="2918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Line 87"/>
            <p:cNvSpPr>
              <a:spLocks noChangeShapeType="1"/>
            </p:cNvSpPr>
            <p:nvPr/>
          </p:nvSpPr>
          <p:spPr bwMode="auto">
            <a:xfrm flipV="1">
              <a:off x="788" y="3278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Text Box 88"/>
          <p:cNvSpPr txBox="1">
            <a:spLocks noChangeArrowheads="1"/>
          </p:cNvSpPr>
          <p:nvPr/>
        </p:nvSpPr>
        <p:spPr bwMode="auto">
          <a:xfrm>
            <a:off x="3844989" y="4144217"/>
            <a:ext cx="6715125" cy="176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buFontTx/>
              <a:buChar char="•"/>
            </a:pPr>
            <a:r>
              <a:rPr lang="en-US" altLang="zh-CN" sz="2000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单一</a:t>
            </a:r>
            <a:r>
              <a:rPr lang="el-GR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l-GR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基因缺失或丧失功能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临床无任何症状，一般血液学检查无异样，仅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平均红细胞体积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(MCV)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位于正常值下限。</a:t>
            </a:r>
          </a:p>
          <a:p>
            <a:pPr eaLnBrk="1" hangingPunct="1">
              <a:lnSpc>
                <a:spcPct val="140000"/>
              </a:lnSpc>
            </a:pP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Picture 93" descr="baby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1047" y="1657350"/>
            <a:ext cx="1625600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标题 1"/>
          <p:cNvSpPr txBox="1"/>
          <p:nvPr/>
        </p:nvSpPr>
        <p:spPr>
          <a:xfrm>
            <a:off x="0" y="877422"/>
            <a:ext cx="12192000" cy="53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贫的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基因型与表现型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"/>
          <p:cNvGrpSpPr/>
          <p:nvPr/>
        </p:nvGrpSpPr>
        <p:grpSpPr bwMode="auto">
          <a:xfrm>
            <a:off x="1757081" y="4060977"/>
            <a:ext cx="1659591" cy="1769490"/>
            <a:chOff x="2108" y="2546"/>
            <a:chExt cx="1344" cy="1433"/>
          </a:xfrm>
        </p:grpSpPr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2108" y="3402"/>
              <a:ext cx="1344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Hb H disease</a:t>
              </a:r>
            </a:p>
            <a:p>
              <a:pPr eaLnBrk="1" hangingPunct="1"/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(- </a:t>
              </a:r>
              <a:r>
                <a:rPr lang="el-GR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aseline="3000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3.7</a:t>
              </a:r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/--</a:t>
              </a:r>
              <a:r>
                <a:rPr lang="en-US" altLang="zh-CN" baseline="3000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SEA</a:t>
              </a:r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  <a:p>
              <a:pPr eaLnBrk="1" hangingPunct="1"/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(- </a:t>
              </a:r>
              <a:r>
                <a:rPr lang="el-GR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baseline="3000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4.2</a:t>
              </a:r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/--</a:t>
              </a:r>
              <a:r>
                <a:rPr lang="en-US" altLang="zh-CN" baseline="3000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SEA</a:t>
              </a:r>
              <a:r>
                <a:rPr lang="en-US" altLang="zh-CN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2336" y="2666"/>
              <a:ext cx="180" cy="240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rgbClr val="660066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2336" y="3038"/>
              <a:ext cx="180" cy="24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660066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Line 23"/>
            <p:cNvSpPr>
              <a:spLocks noChangeShapeType="1"/>
            </p:cNvSpPr>
            <p:nvPr/>
          </p:nvSpPr>
          <p:spPr bwMode="auto">
            <a:xfrm flipV="1">
              <a:off x="2432" y="2546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 flipH="1" flipV="1">
              <a:off x="2432" y="2906"/>
              <a:ext cx="0" cy="132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 flipV="1">
              <a:off x="2432" y="3278"/>
              <a:ext cx="0" cy="120"/>
            </a:xfrm>
            <a:prstGeom prst="line">
              <a:avLst/>
            </a:prstGeom>
            <a:noFill/>
            <a:ln w="12700">
              <a:solidFill>
                <a:srgbClr val="660066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Group 26"/>
            <p:cNvGrpSpPr/>
            <p:nvPr/>
          </p:nvGrpSpPr>
          <p:grpSpPr bwMode="auto">
            <a:xfrm>
              <a:off x="2600" y="2546"/>
              <a:ext cx="180" cy="852"/>
              <a:chOff x="1212" y="2784"/>
              <a:chExt cx="180" cy="852"/>
            </a:xfrm>
          </p:grpSpPr>
          <p:sp>
            <p:nvSpPr>
              <p:cNvPr id="12" name="Rectangle 27"/>
              <p:cNvSpPr>
                <a:spLocks noChangeArrowheads="1"/>
              </p:cNvSpPr>
              <p:nvPr/>
            </p:nvSpPr>
            <p:spPr bwMode="auto">
              <a:xfrm>
                <a:off x="1212" y="2904"/>
                <a:ext cx="180" cy="2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rgbClr val="66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28"/>
              <p:cNvSpPr>
                <a:spLocks noChangeArrowheads="1"/>
              </p:cNvSpPr>
              <p:nvPr/>
            </p:nvSpPr>
            <p:spPr bwMode="auto">
              <a:xfrm>
                <a:off x="1212" y="3276"/>
                <a:ext cx="180" cy="2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rgbClr val="66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Line 29"/>
              <p:cNvSpPr>
                <a:spLocks noChangeShapeType="1"/>
              </p:cNvSpPr>
              <p:nvPr/>
            </p:nvSpPr>
            <p:spPr bwMode="auto">
              <a:xfrm flipV="1">
                <a:off x="1308" y="278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Line 30"/>
              <p:cNvSpPr>
                <a:spLocks noChangeShapeType="1"/>
              </p:cNvSpPr>
              <p:nvPr/>
            </p:nvSpPr>
            <p:spPr bwMode="auto">
              <a:xfrm flipV="1">
                <a:off x="1308" y="314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Line 31"/>
              <p:cNvSpPr>
                <a:spLocks noChangeShapeType="1"/>
              </p:cNvSpPr>
              <p:nvPr/>
            </p:nvSpPr>
            <p:spPr bwMode="auto">
              <a:xfrm flipV="1">
                <a:off x="1308" y="3516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Group 44"/>
          <p:cNvGrpSpPr/>
          <p:nvPr/>
        </p:nvGrpSpPr>
        <p:grpSpPr bwMode="auto">
          <a:xfrm>
            <a:off x="1710925" y="1705999"/>
            <a:ext cx="1708270" cy="1779448"/>
            <a:chOff x="2887" y="1071"/>
            <a:chExt cx="1368" cy="1425"/>
          </a:xfrm>
        </p:grpSpPr>
        <p:sp>
          <p:nvSpPr>
            <p:cNvPr id="18" name="Text Box 45"/>
            <p:cNvSpPr txBox="1">
              <a:spLocks noChangeArrowheads="1"/>
            </p:cNvSpPr>
            <p:nvPr/>
          </p:nvSpPr>
          <p:spPr bwMode="auto">
            <a:xfrm>
              <a:off x="2887" y="1919"/>
              <a:ext cx="1368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l-GR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 baseline="30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地贫</a:t>
              </a:r>
              <a:endParaRPr lang="en-US" altLang="zh-CN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l-GR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αα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/--</a:t>
              </a:r>
              <a:r>
                <a:rPr lang="en-US" altLang="zh-CN" baseline="30000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SEA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  <a:p>
              <a:pPr eaLnBrk="1" hangingPunct="1"/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 - </a:t>
              </a:r>
              <a:r>
                <a:rPr lang="el-GR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- </a:t>
              </a:r>
              <a:r>
                <a:rPr lang="el-GR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α</a:t>
              </a:r>
              <a:r>
                <a:rPr lang="en-US" altLang="zh-CN" dirty="0">
                  <a:solidFill>
                    <a:srgbClr val="44546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grpSp>
          <p:nvGrpSpPr>
            <p:cNvPr id="19" name="Group 46"/>
            <p:cNvGrpSpPr/>
            <p:nvPr/>
          </p:nvGrpSpPr>
          <p:grpSpPr bwMode="auto">
            <a:xfrm>
              <a:off x="3164" y="1071"/>
              <a:ext cx="180" cy="840"/>
              <a:chOff x="744" y="2784"/>
              <a:chExt cx="180" cy="840"/>
            </a:xfrm>
          </p:grpSpPr>
          <p:sp>
            <p:nvSpPr>
              <p:cNvPr id="26" name="Rectangle 47"/>
              <p:cNvSpPr>
                <a:spLocks noChangeArrowheads="1"/>
              </p:cNvSpPr>
              <p:nvPr/>
            </p:nvSpPr>
            <p:spPr bwMode="auto">
              <a:xfrm>
                <a:off x="744" y="2904"/>
                <a:ext cx="180" cy="240"/>
              </a:xfrm>
              <a:prstGeom prst="rect">
                <a:avLst/>
              </a:prstGeom>
              <a:solidFill>
                <a:srgbClr val="CC99FF"/>
              </a:solidFill>
              <a:ln w="12700">
                <a:solidFill>
                  <a:srgbClr val="66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48"/>
              <p:cNvSpPr>
                <a:spLocks noChangeArrowheads="1"/>
              </p:cNvSpPr>
              <p:nvPr/>
            </p:nvSpPr>
            <p:spPr bwMode="auto">
              <a:xfrm>
                <a:off x="744" y="3276"/>
                <a:ext cx="180" cy="240"/>
              </a:xfrm>
              <a:prstGeom prst="rect">
                <a:avLst/>
              </a:prstGeom>
              <a:solidFill>
                <a:srgbClr val="CC99FF"/>
              </a:solidFill>
              <a:ln w="12700">
                <a:solidFill>
                  <a:srgbClr val="66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Line 49"/>
              <p:cNvSpPr>
                <a:spLocks noChangeShapeType="1"/>
              </p:cNvSpPr>
              <p:nvPr/>
            </p:nvSpPr>
            <p:spPr bwMode="auto">
              <a:xfrm flipV="1">
                <a:off x="840" y="278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Line 50"/>
              <p:cNvSpPr>
                <a:spLocks noChangeShapeType="1"/>
              </p:cNvSpPr>
              <p:nvPr/>
            </p:nvSpPr>
            <p:spPr bwMode="auto">
              <a:xfrm flipV="1">
                <a:off x="840" y="314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Line 51"/>
              <p:cNvSpPr>
                <a:spLocks noChangeShapeType="1"/>
              </p:cNvSpPr>
              <p:nvPr/>
            </p:nvSpPr>
            <p:spPr bwMode="auto">
              <a:xfrm flipV="1">
                <a:off x="840" y="350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Group 52"/>
            <p:cNvGrpSpPr/>
            <p:nvPr/>
          </p:nvGrpSpPr>
          <p:grpSpPr bwMode="auto">
            <a:xfrm>
              <a:off x="3428" y="1071"/>
              <a:ext cx="180" cy="852"/>
              <a:chOff x="1212" y="2784"/>
              <a:chExt cx="180" cy="852"/>
            </a:xfrm>
          </p:grpSpPr>
          <p:sp>
            <p:nvSpPr>
              <p:cNvPr id="21" name="Rectangle 53"/>
              <p:cNvSpPr>
                <a:spLocks noChangeArrowheads="1"/>
              </p:cNvSpPr>
              <p:nvPr/>
            </p:nvSpPr>
            <p:spPr bwMode="auto">
              <a:xfrm>
                <a:off x="1212" y="2904"/>
                <a:ext cx="180" cy="2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rgbClr val="66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54"/>
              <p:cNvSpPr>
                <a:spLocks noChangeArrowheads="1"/>
              </p:cNvSpPr>
              <p:nvPr/>
            </p:nvSpPr>
            <p:spPr bwMode="auto">
              <a:xfrm>
                <a:off x="1212" y="3276"/>
                <a:ext cx="180" cy="2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rgbClr val="660066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Line 55"/>
              <p:cNvSpPr>
                <a:spLocks noChangeShapeType="1"/>
              </p:cNvSpPr>
              <p:nvPr/>
            </p:nvSpPr>
            <p:spPr bwMode="auto">
              <a:xfrm flipV="1">
                <a:off x="1308" y="278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Line 56"/>
              <p:cNvSpPr>
                <a:spLocks noChangeShapeType="1"/>
              </p:cNvSpPr>
              <p:nvPr/>
            </p:nvSpPr>
            <p:spPr bwMode="auto">
              <a:xfrm flipV="1">
                <a:off x="1308" y="3144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Line 57"/>
              <p:cNvSpPr>
                <a:spLocks noChangeShapeType="1"/>
              </p:cNvSpPr>
              <p:nvPr/>
            </p:nvSpPr>
            <p:spPr bwMode="auto">
              <a:xfrm flipV="1">
                <a:off x="1308" y="3516"/>
                <a:ext cx="0" cy="120"/>
              </a:xfrm>
              <a:prstGeom prst="line">
                <a:avLst/>
              </a:prstGeom>
              <a:noFill/>
              <a:ln w="12700">
                <a:solidFill>
                  <a:srgbClr val="660066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3653397" y="4114488"/>
            <a:ext cx="690330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血红蛋白</a:t>
            </a:r>
            <a:r>
              <a:rPr lang="en-US" altLang="zh-CN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病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l-GR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l-GR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基因缺失或丧失功能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肝脾肿大，中度贫血。小细胞，低色素，</a:t>
            </a:r>
            <a:r>
              <a:rPr lang="el-GR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HbH</a:t>
            </a: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含量较高，易发生溶血，有些病例需不定期输血，症重者甚至需切除脾脏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59"/>
          <p:cNvSpPr txBox="1">
            <a:spLocks noChangeArrowheads="1"/>
          </p:cNvSpPr>
          <p:nvPr/>
        </p:nvSpPr>
        <p:spPr bwMode="auto">
          <a:xfrm>
            <a:off x="3581959" y="1832131"/>
            <a:ext cx="705018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DD12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标准型</a:t>
            </a:r>
            <a:r>
              <a:rPr lang="zh-CN" altLang="en-US" sz="2000" dirty="0">
                <a:solidFill>
                  <a:srgbClr val="4454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l-GR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l-GR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基因缺失或丧失功能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临床</a:t>
            </a:r>
            <a:r>
              <a:rPr lang="zh-CN" altLang="el-GR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明显</a:t>
            </a:r>
            <a:r>
              <a:rPr lang="zh-CN" altLang="el-GR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症状</a:t>
            </a:r>
            <a:r>
              <a:rPr lang="zh-CN" altLang="el-GR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，血液学检查出现轻微贫血，红细胞大小不均一，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平均红细胞体积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(MCV)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及平均血红蛋白含量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(MCH)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明显偏低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0" y="877422"/>
            <a:ext cx="12192000" cy="5387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α-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400" b="1" dirty="0" smtClean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贫的</a:t>
            </a:r>
            <a:r>
              <a:rPr lang="zh-CN" altLang="en-US" sz="2400" b="1" dirty="0">
                <a:solidFill>
                  <a:srgbClr val="004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基因型与表现型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LiuChBZh#"/>
  <p:tag name="MH_LAYOUT" val="SubTitleText"/>
  <p:tag name="MH" val="20161219214809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19214809"/>
  <p:tag name="MH_LIBRARY" val="GRAPHIC"/>
  <p:tag name="MH_TYPE" val="Other"/>
  <p:tag name="MH_ORDER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e5e2d5-285e-422e-b4ec-8de01bb1f24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1d3066-1a92-478c-9779-bc72f7c2686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XunHChF#"/>
  <p:tag name="MH_LAYOUT" val="TitleSubTitleText"/>
  <p:tag name="MH" val="20161229101144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Other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61219221413"/>
  <p:tag name="MH_LIBRARY" val="GRAPHIC"/>
  <p:tag name="TIMING" val="|58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Text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Text"/>
  <p:tag name="MH_ORDER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Text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Text"/>
  <p:tag name="MH_ORDER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SubTitle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229101144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219211939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a8ceba-c03c-4b61-b170-ebd27260ae4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a8ceba-c03c-4b61-b170-ebd27260ae4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e90c13-0265-47d4-9235-2547409d16a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d6946e7-3142-47e3-8d23-2a198af5bb3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0afefe-8d8e-4304-8fde-5df01c78f0d9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3m0wfygx">
      <a:majorFont>
        <a:latin typeface="Times New Roman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4276AA"/>
    </a:accent1>
    <a:accent2>
      <a:srgbClr val="1689A0"/>
    </a:accent2>
    <a:accent3>
      <a:srgbClr val="3FA692"/>
    </a:accent3>
    <a:accent4>
      <a:srgbClr val="5167A4"/>
    </a:accent4>
    <a:accent5>
      <a:srgbClr val="5E5CA2"/>
    </a:accent5>
    <a:accent6>
      <a:srgbClr val="7683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A000120150910A24KPBG</Template>
  <TotalTime>0</TotalTime>
  <Words>3965</Words>
  <Application>Microsoft Office PowerPoint</Application>
  <PresentationFormat>自定义</PresentationFormat>
  <Paragraphs>481</Paragraphs>
  <Slides>39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Office 主题</vt:lpstr>
      <vt:lpstr>1_Office 主题</vt:lpstr>
      <vt:lpstr>幻灯片 1</vt:lpstr>
      <vt:lpstr>幻灯片 2</vt:lpstr>
      <vt:lpstr>什么是地中海贫血？</vt:lpstr>
      <vt:lpstr>地中海贫血全球分布</vt:lpstr>
      <vt:lpstr>中国南方人群地贫基因携带率</vt:lpstr>
      <vt:lpstr>幻灯片 6</vt:lpstr>
      <vt:lpstr>α-地中海贫血</vt:lpstr>
      <vt:lpstr>幻灯片 8</vt:lpstr>
      <vt:lpstr>幻灯片 9</vt:lpstr>
      <vt:lpstr>幻灯片 10</vt:lpstr>
      <vt:lpstr>β-地中海贫血</vt:lpstr>
      <vt:lpstr>幻灯片 12</vt:lpstr>
      <vt:lpstr>中间型/轻型β-地中海贫血</vt:lpstr>
      <vt:lpstr>重型β-地中海贫血</vt:lpstr>
      <vt:lpstr>幻灯片 15</vt:lpstr>
      <vt:lpstr>世界卫生组织的出生缺陷“三级预防”策略</vt:lpstr>
      <vt:lpstr>卫计委引发地贫防控项目相关文件</vt:lpstr>
      <vt:lpstr>地中海贫血防控试点项目技术服务规范明确检测突变</vt:lpstr>
      <vt:lpstr>幻灯片 19</vt:lpstr>
      <vt:lpstr>地贫出生缺陷群体干预工作实施方案</vt:lpstr>
      <vt:lpstr>地贫对患者及家庭影响大</vt:lpstr>
      <vt:lpstr>地贫基因检测产品应具备的特点</vt:lpstr>
      <vt:lpstr>幻灯片 23</vt:lpstr>
      <vt:lpstr>幻灯片 24</vt:lpstr>
      <vt:lpstr>地贫基因检测整体解决方案倡导者（亚能生物）</vt:lpstr>
      <vt:lpstr>包含98%的地贫基因检测产品</vt:lpstr>
      <vt:lpstr>幻灯片 27</vt:lpstr>
      <vt:lpstr>分项检测产品 2（非缺失型α-地中海贫血基因突变检测试剂盒）</vt:lpstr>
      <vt:lpstr>幻灯片 29</vt:lpstr>
      <vt:lpstr>幻灯片 30</vt:lpstr>
      <vt:lpstr>幻灯片 31</vt:lpstr>
      <vt:lpstr>幻灯片 32</vt:lpstr>
      <vt:lpstr>PCR-RDB方法保证准确性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820</cp:revision>
  <dcterms:created xsi:type="dcterms:W3CDTF">2016-11-25T01:14:00Z</dcterms:created>
  <dcterms:modified xsi:type="dcterms:W3CDTF">2019-02-14T06:21:43Z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